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4"/>
  </p:sldMasterIdLst>
  <p:notesMasterIdLst>
    <p:notesMasterId r:id="rId36"/>
  </p:notesMasterIdLst>
  <p:handoutMasterIdLst>
    <p:handoutMasterId r:id="rId37"/>
  </p:handoutMasterIdLst>
  <p:sldIdLst>
    <p:sldId id="256" r:id="rId5"/>
    <p:sldId id="307" r:id="rId6"/>
    <p:sldId id="306" r:id="rId7"/>
    <p:sldId id="308" r:id="rId8"/>
    <p:sldId id="300" r:id="rId9"/>
    <p:sldId id="286" r:id="rId10"/>
    <p:sldId id="260" r:id="rId11"/>
    <p:sldId id="261" r:id="rId12"/>
    <p:sldId id="262" r:id="rId13"/>
    <p:sldId id="263" r:id="rId14"/>
    <p:sldId id="288" r:id="rId15"/>
    <p:sldId id="265" r:id="rId16"/>
    <p:sldId id="290" r:id="rId17"/>
    <p:sldId id="267" r:id="rId18"/>
    <p:sldId id="291" r:id="rId19"/>
    <p:sldId id="269" r:id="rId20"/>
    <p:sldId id="292" r:id="rId21"/>
    <p:sldId id="271" r:id="rId22"/>
    <p:sldId id="293" r:id="rId23"/>
    <p:sldId id="273" r:id="rId24"/>
    <p:sldId id="294" r:id="rId25"/>
    <p:sldId id="305" r:id="rId26"/>
    <p:sldId id="295" r:id="rId27"/>
    <p:sldId id="303" r:id="rId28"/>
    <p:sldId id="296" r:id="rId29"/>
    <p:sldId id="279" r:id="rId30"/>
    <p:sldId id="297" r:id="rId31"/>
    <p:sldId id="281" r:id="rId32"/>
    <p:sldId id="298" r:id="rId33"/>
    <p:sldId id="304" r:id="rId34"/>
    <p:sldId id="299" r:id="rId35"/>
  </p:sldIdLst>
  <p:sldSz cx="9144000" cy="6858000" type="screen4x3"/>
  <p:notesSz cx="6797675"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Ingen stil, tabellrutenet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57" autoAdjust="0"/>
    <p:restoredTop sz="94434" autoAdjust="0"/>
  </p:normalViewPr>
  <p:slideViewPr>
    <p:cSldViewPr>
      <p:cViewPr varScale="1">
        <p:scale>
          <a:sx n="131" d="100"/>
          <a:sy n="131" d="100"/>
        </p:scale>
        <p:origin x="1098"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b-NO" dirty="0"/>
          </a:p>
        </p:txBody>
      </p:sp>
      <p:sp>
        <p:nvSpPr>
          <p:cNvPr id="3" name="Plassholder for dato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717D5261-D7C2-44F6-98E1-BCCB9C9CBEBE}" type="datetimeFigureOut">
              <a:rPr lang="nb-NO" smtClean="0"/>
              <a:pPr/>
              <a:t>17.09.2018</a:t>
            </a:fld>
            <a:endParaRPr lang="nb-NO" dirty="0"/>
          </a:p>
        </p:txBody>
      </p:sp>
      <p:sp>
        <p:nvSpPr>
          <p:cNvPr id="4" name="Plassholder for bunnteks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nb-NO" dirty="0"/>
          </a:p>
        </p:txBody>
      </p:sp>
      <p:sp>
        <p:nvSpPr>
          <p:cNvPr id="5" name="Plassholder for lysbilde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D55848EC-DC7D-4AC6-8C44-327F533F66DB}" type="slidenum">
              <a:rPr lang="nb-NO" smtClean="0"/>
              <a:pPr/>
              <a:t>‹#›</a:t>
            </a:fld>
            <a:endParaRPr lang="nb-NO" dirty="0"/>
          </a:p>
        </p:txBody>
      </p:sp>
    </p:spTree>
    <p:extLst>
      <p:ext uri="{BB962C8B-B14F-4D97-AF65-F5344CB8AC3E}">
        <p14:creationId xmlns:p14="http://schemas.microsoft.com/office/powerpoint/2010/main" val="13365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b-NO" dirty="0"/>
          </a:p>
        </p:txBody>
      </p:sp>
      <p:sp>
        <p:nvSpPr>
          <p:cNvPr id="3" name="Plassholder for dato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3A58256-4A9D-4D42-ACDD-DBD17AD6B578}" type="datetimeFigureOut">
              <a:rPr lang="nb-NO" smtClean="0"/>
              <a:pPr/>
              <a:t>17.09.2018</a:t>
            </a:fld>
            <a:endParaRPr lang="nb-NO" dirty="0"/>
          </a:p>
        </p:txBody>
      </p:sp>
      <p:sp>
        <p:nvSpPr>
          <p:cNvPr id="4" name="Plassholder for lysbil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b-NO" dirty="0"/>
          </a:p>
        </p:txBody>
      </p:sp>
      <p:sp>
        <p:nvSpPr>
          <p:cNvPr id="5" name="Plassholder for notat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b-NO" dirty="0"/>
          </a:p>
        </p:txBody>
      </p:sp>
      <p:sp>
        <p:nvSpPr>
          <p:cNvPr id="7" name="Plassholder for lysbilde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70A5DF6-8E32-4C14-8DBF-BA2D1B138660}" type="slidenum">
              <a:rPr lang="nb-NO" smtClean="0"/>
              <a:pPr/>
              <a:t>‹#›</a:t>
            </a:fld>
            <a:endParaRPr lang="nb-NO" dirty="0"/>
          </a:p>
        </p:txBody>
      </p:sp>
    </p:spTree>
    <p:extLst>
      <p:ext uri="{BB962C8B-B14F-4D97-AF65-F5344CB8AC3E}">
        <p14:creationId xmlns:p14="http://schemas.microsoft.com/office/powerpoint/2010/main" val="288444096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dirty="0"/>
          </a:p>
        </p:txBody>
      </p:sp>
      <p:sp>
        <p:nvSpPr>
          <p:cNvPr id="4" name="Plassholder for lysbildenummer 3"/>
          <p:cNvSpPr>
            <a:spLocks noGrp="1"/>
          </p:cNvSpPr>
          <p:nvPr>
            <p:ph type="sldNum" sz="quarter" idx="10"/>
          </p:nvPr>
        </p:nvSpPr>
        <p:spPr/>
        <p:txBody>
          <a:bodyPr/>
          <a:lstStyle/>
          <a:p>
            <a:fld id="{070A5DF6-8E32-4C14-8DBF-BA2D1B138660}" type="slidenum">
              <a:rPr lang="nb-NO" smtClean="0"/>
              <a:pPr/>
              <a:t>1</a:t>
            </a:fld>
            <a:endParaRPr lang="nb-NO" dirty="0"/>
          </a:p>
        </p:txBody>
      </p:sp>
    </p:spTree>
    <p:extLst>
      <p:ext uri="{BB962C8B-B14F-4D97-AF65-F5344CB8AC3E}">
        <p14:creationId xmlns:p14="http://schemas.microsoft.com/office/powerpoint/2010/main" val="3622135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a:p>
        </p:txBody>
      </p:sp>
      <p:sp>
        <p:nvSpPr>
          <p:cNvPr id="4" name="Plassholder for lysbildenummer 3"/>
          <p:cNvSpPr>
            <a:spLocks noGrp="1"/>
          </p:cNvSpPr>
          <p:nvPr>
            <p:ph type="sldNum" sz="quarter" idx="10"/>
          </p:nvPr>
        </p:nvSpPr>
        <p:spPr/>
        <p:txBody>
          <a:bodyPr/>
          <a:lstStyle/>
          <a:p>
            <a:fld id="{070A5DF6-8E32-4C14-8DBF-BA2D1B138660}" type="slidenum">
              <a:rPr lang="nb-NO" smtClean="0"/>
              <a:pPr/>
              <a:t>2</a:t>
            </a:fld>
            <a:endParaRPr lang="nb-NO"/>
          </a:p>
        </p:txBody>
      </p:sp>
    </p:spTree>
    <p:extLst>
      <p:ext uri="{BB962C8B-B14F-4D97-AF65-F5344CB8AC3E}">
        <p14:creationId xmlns:p14="http://schemas.microsoft.com/office/powerpoint/2010/main" val="3065288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dirty="0"/>
          </a:p>
        </p:txBody>
      </p:sp>
      <p:sp>
        <p:nvSpPr>
          <p:cNvPr id="4" name="Plassholder for lysbildenummer 3"/>
          <p:cNvSpPr>
            <a:spLocks noGrp="1"/>
          </p:cNvSpPr>
          <p:nvPr>
            <p:ph type="sldNum" sz="quarter" idx="10"/>
          </p:nvPr>
        </p:nvSpPr>
        <p:spPr/>
        <p:txBody>
          <a:bodyPr/>
          <a:lstStyle/>
          <a:p>
            <a:fld id="{070A5DF6-8E32-4C14-8DBF-BA2D1B138660}" type="slidenum">
              <a:rPr lang="nb-NO" smtClean="0"/>
              <a:pPr/>
              <a:t>16</a:t>
            </a:fld>
            <a:endParaRPr lang="nb-NO" dirty="0"/>
          </a:p>
        </p:txBody>
      </p:sp>
    </p:spTree>
    <p:extLst>
      <p:ext uri="{BB962C8B-B14F-4D97-AF65-F5344CB8AC3E}">
        <p14:creationId xmlns:p14="http://schemas.microsoft.com/office/powerpoint/2010/main" val="2454863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dirty="0"/>
          </a:p>
        </p:txBody>
      </p:sp>
      <p:sp>
        <p:nvSpPr>
          <p:cNvPr id="4" name="Plassholder for lysbildenummer 3"/>
          <p:cNvSpPr>
            <a:spLocks noGrp="1"/>
          </p:cNvSpPr>
          <p:nvPr>
            <p:ph type="sldNum" sz="quarter" idx="10"/>
          </p:nvPr>
        </p:nvSpPr>
        <p:spPr/>
        <p:txBody>
          <a:bodyPr/>
          <a:lstStyle/>
          <a:p>
            <a:fld id="{070A5DF6-8E32-4C14-8DBF-BA2D1B138660}" type="slidenum">
              <a:rPr lang="nb-NO" smtClean="0"/>
              <a:pPr/>
              <a:t>28</a:t>
            </a:fld>
            <a:endParaRPr lang="nb-NO"/>
          </a:p>
        </p:txBody>
      </p:sp>
    </p:spTree>
    <p:extLst>
      <p:ext uri="{BB962C8B-B14F-4D97-AF65-F5344CB8AC3E}">
        <p14:creationId xmlns:p14="http://schemas.microsoft.com/office/powerpoint/2010/main" val="3631296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nb-NO"/>
              <a:t>Klikk for å redigere tittelstil</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nb-NO"/>
              <a:t>Klikk for å redigere undertittelstil i malen</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0E2AAC22-6BED-4676-AE7D-91C8425E542B}" type="datetimeFigureOut">
              <a:rPr lang="nb-NO" smtClean="0"/>
              <a:pPr/>
              <a:t>17.09.2018</a:t>
            </a:fld>
            <a:endParaRPr lang="nb-NO"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nb-NO"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204008A4-4268-48D8-927A-AF361C893B1F}" type="slidenum">
              <a:rPr lang="nb-NO" smtClean="0"/>
              <a:pPr/>
              <a:t>‹#›</a:t>
            </a:fld>
            <a:endParaRPr lang="nb-NO" dirty="0"/>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5134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0E2AAC22-6BED-4676-AE7D-91C8425E542B}" type="datetimeFigureOut">
              <a:rPr lang="nb-NO" smtClean="0"/>
              <a:pPr/>
              <a:t>17.09.2018</a:t>
            </a:fld>
            <a:endParaRPr lang="nb-NO" dirty="0"/>
          </a:p>
        </p:txBody>
      </p:sp>
      <p:sp>
        <p:nvSpPr>
          <p:cNvPr id="5" name="Footer Placeholder 4"/>
          <p:cNvSpPr>
            <a:spLocks noGrp="1"/>
          </p:cNvSpPr>
          <p:nvPr>
            <p:ph type="ftr" sz="quarter" idx="11"/>
          </p:nvPr>
        </p:nvSpPr>
        <p:spPr/>
        <p:txBody>
          <a:bodyPr/>
          <a:lstStyle/>
          <a:p>
            <a:endParaRPr lang="nb-NO" dirty="0"/>
          </a:p>
        </p:txBody>
      </p:sp>
      <p:sp>
        <p:nvSpPr>
          <p:cNvPr id="6" name="Slide Number Placeholder 5"/>
          <p:cNvSpPr>
            <a:spLocks noGrp="1"/>
          </p:cNvSpPr>
          <p:nvPr>
            <p:ph type="sldNum" sz="quarter" idx="12"/>
          </p:nvPr>
        </p:nvSpPr>
        <p:spPr/>
        <p:txBody>
          <a:bodyPr/>
          <a:lstStyle/>
          <a:p>
            <a:fld id="{204008A4-4268-48D8-927A-AF361C893B1F}" type="slidenum">
              <a:rPr lang="nb-NO" smtClean="0"/>
              <a:pPr/>
              <a:t>‹#›</a:t>
            </a:fld>
            <a:endParaRPr lang="nb-NO" dirty="0"/>
          </a:p>
        </p:txBody>
      </p:sp>
    </p:spTree>
    <p:extLst>
      <p:ext uri="{BB962C8B-B14F-4D97-AF65-F5344CB8AC3E}">
        <p14:creationId xmlns:p14="http://schemas.microsoft.com/office/powerpoint/2010/main" val="739581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0E2AAC22-6BED-4676-AE7D-91C8425E542B}" type="datetimeFigureOut">
              <a:rPr lang="nb-NO" smtClean="0"/>
              <a:pPr/>
              <a:t>17.09.2018</a:t>
            </a:fld>
            <a:endParaRPr lang="nb-NO" dirty="0"/>
          </a:p>
        </p:txBody>
      </p:sp>
      <p:sp>
        <p:nvSpPr>
          <p:cNvPr id="5" name="Footer Placeholder 4"/>
          <p:cNvSpPr>
            <a:spLocks noGrp="1"/>
          </p:cNvSpPr>
          <p:nvPr>
            <p:ph type="ftr" sz="quarter" idx="11"/>
          </p:nvPr>
        </p:nvSpPr>
        <p:spPr/>
        <p:txBody>
          <a:bodyPr/>
          <a:lstStyle/>
          <a:p>
            <a:endParaRPr lang="nb-NO" dirty="0"/>
          </a:p>
        </p:txBody>
      </p:sp>
      <p:sp>
        <p:nvSpPr>
          <p:cNvPr id="6" name="Slide Number Placeholder 5"/>
          <p:cNvSpPr>
            <a:spLocks noGrp="1"/>
          </p:cNvSpPr>
          <p:nvPr>
            <p:ph type="sldNum" sz="quarter" idx="12"/>
          </p:nvPr>
        </p:nvSpPr>
        <p:spPr/>
        <p:txBody>
          <a:bodyPr/>
          <a:lstStyle/>
          <a:p>
            <a:fld id="{204008A4-4268-48D8-927A-AF361C893B1F}" type="slidenum">
              <a:rPr lang="nb-NO" smtClean="0"/>
              <a:pPr/>
              <a:t>‹#›</a:t>
            </a:fld>
            <a:endParaRPr lang="nb-NO" dirty="0"/>
          </a:p>
        </p:txBody>
      </p:sp>
    </p:spTree>
    <p:extLst>
      <p:ext uri="{BB962C8B-B14F-4D97-AF65-F5344CB8AC3E}">
        <p14:creationId xmlns:p14="http://schemas.microsoft.com/office/powerpoint/2010/main" val="1513975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0E2AAC22-6BED-4676-AE7D-91C8425E542B}" type="datetimeFigureOut">
              <a:rPr lang="nb-NO" smtClean="0"/>
              <a:pPr/>
              <a:t>17.09.2018</a:t>
            </a:fld>
            <a:endParaRPr lang="nb-NO" dirty="0"/>
          </a:p>
        </p:txBody>
      </p:sp>
      <p:sp>
        <p:nvSpPr>
          <p:cNvPr id="5" name="Footer Placeholder 4"/>
          <p:cNvSpPr>
            <a:spLocks noGrp="1"/>
          </p:cNvSpPr>
          <p:nvPr>
            <p:ph type="ftr" sz="quarter" idx="11"/>
          </p:nvPr>
        </p:nvSpPr>
        <p:spPr/>
        <p:txBody>
          <a:bodyPr/>
          <a:lstStyle/>
          <a:p>
            <a:endParaRPr lang="nb-NO" dirty="0"/>
          </a:p>
        </p:txBody>
      </p:sp>
      <p:sp>
        <p:nvSpPr>
          <p:cNvPr id="6" name="Slide Number Placeholder 5"/>
          <p:cNvSpPr>
            <a:spLocks noGrp="1"/>
          </p:cNvSpPr>
          <p:nvPr>
            <p:ph type="sldNum" sz="quarter" idx="12"/>
          </p:nvPr>
        </p:nvSpPr>
        <p:spPr/>
        <p:txBody>
          <a:bodyPr/>
          <a:lstStyle/>
          <a:p>
            <a:fld id="{204008A4-4268-48D8-927A-AF361C893B1F}" type="slidenum">
              <a:rPr lang="nb-NO" smtClean="0"/>
              <a:pPr/>
              <a:t>‹#›</a:t>
            </a:fld>
            <a:endParaRPr lang="nb-NO" dirty="0"/>
          </a:p>
        </p:txBody>
      </p:sp>
    </p:spTree>
    <p:extLst>
      <p:ext uri="{BB962C8B-B14F-4D97-AF65-F5344CB8AC3E}">
        <p14:creationId xmlns:p14="http://schemas.microsoft.com/office/powerpoint/2010/main" val="2600150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nb-NO"/>
              <a:t>Klikk for å redigere tittelstil</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0E2AAC22-6BED-4676-AE7D-91C8425E542B}" type="datetimeFigureOut">
              <a:rPr lang="nb-NO" smtClean="0"/>
              <a:pPr/>
              <a:t>17.09.2018</a:t>
            </a:fld>
            <a:endParaRPr lang="nb-NO" dirty="0"/>
          </a:p>
        </p:txBody>
      </p:sp>
      <p:sp>
        <p:nvSpPr>
          <p:cNvPr id="5" name="Footer Placeholder 4"/>
          <p:cNvSpPr>
            <a:spLocks noGrp="1"/>
          </p:cNvSpPr>
          <p:nvPr>
            <p:ph type="ftr" sz="quarter" idx="11"/>
          </p:nvPr>
        </p:nvSpPr>
        <p:spPr/>
        <p:txBody>
          <a:bodyPr/>
          <a:lstStyle/>
          <a:p>
            <a:endParaRPr lang="nb-NO" dirty="0"/>
          </a:p>
        </p:txBody>
      </p:sp>
      <p:sp>
        <p:nvSpPr>
          <p:cNvPr id="6" name="Slide Number Placeholder 5"/>
          <p:cNvSpPr>
            <a:spLocks noGrp="1"/>
          </p:cNvSpPr>
          <p:nvPr>
            <p:ph type="sldNum" sz="quarter" idx="12"/>
          </p:nvPr>
        </p:nvSpPr>
        <p:spPr/>
        <p:txBody>
          <a:bodyPr/>
          <a:lstStyle/>
          <a:p>
            <a:fld id="{204008A4-4268-48D8-927A-AF361C893B1F}" type="slidenum">
              <a:rPr lang="nb-NO" smtClean="0"/>
              <a:pPr/>
              <a:t>‹#›</a:t>
            </a:fld>
            <a:endParaRPr lang="nb-NO" dirty="0"/>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3581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0E2AAC22-6BED-4676-AE7D-91C8425E542B}" type="datetimeFigureOut">
              <a:rPr lang="nb-NO" smtClean="0"/>
              <a:pPr/>
              <a:t>17.09.2018</a:t>
            </a:fld>
            <a:endParaRPr lang="nb-NO" dirty="0"/>
          </a:p>
        </p:txBody>
      </p:sp>
      <p:sp>
        <p:nvSpPr>
          <p:cNvPr id="6" name="Footer Placeholder 5"/>
          <p:cNvSpPr>
            <a:spLocks noGrp="1"/>
          </p:cNvSpPr>
          <p:nvPr>
            <p:ph type="ftr" sz="quarter" idx="11"/>
          </p:nvPr>
        </p:nvSpPr>
        <p:spPr/>
        <p:txBody>
          <a:bodyPr/>
          <a:lstStyle/>
          <a:p>
            <a:endParaRPr lang="nb-NO" dirty="0"/>
          </a:p>
        </p:txBody>
      </p:sp>
      <p:sp>
        <p:nvSpPr>
          <p:cNvPr id="7" name="Slide Number Placeholder 6"/>
          <p:cNvSpPr>
            <a:spLocks noGrp="1"/>
          </p:cNvSpPr>
          <p:nvPr>
            <p:ph type="sldNum" sz="quarter" idx="12"/>
          </p:nvPr>
        </p:nvSpPr>
        <p:spPr/>
        <p:txBody>
          <a:bodyPr/>
          <a:lstStyle/>
          <a:p>
            <a:fld id="{204008A4-4268-48D8-927A-AF361C893B1F}" type="slidenum">
              <a:rPr lang="nb-NO" smtClean="0"/>
              <a:pPr/>
              <a:t>‹#›</a:t>
            </a:fld>
            <a:endParaRPr lang="nb-NO" dirty="0"/>
          </a:p>
        </p:txBody>
      </p:sp>
    </p:spTree>
    <p:extLst>
      <p:ext uri="{BB962C8B-B14F-4D97-AF65-F5344CB8AC3E}">
        <p14:creationId xmlns:p14="http://schemas.microsoft.com/office/powerpoint/2010/main" val="3099764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b-NO"/>
              <a:t>Klikk for å redigere tittelstil</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Klikk for å redigere tekststiler i malen</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Klikk for å redigere tekststiler i malen</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0E2AAC22-6BED-4676-AE7D-91C8425E542B}" type="datetimeFigureOut">
              <a:rPr lang="nb-NO" smtClean="0"/>
              <a:pPr/>
              <a:t>17.09.2018</a:t>
            </a:fld>
            <a:endParaRPr lang="nb-NO" dirty="0"/>
          </a:p>
        </p:txBody>
      </p:sp>
      <p:sp>
        <p:nvSpPr>
          <p:cNvPr id="8" name="Footer Placeholder 7"/>
          <p:cNvSpPr>
            <a:spLocks noGrp="1"/>
          </p:cNvSpPr>
          <p:nvPr>
            <p:ph type="ftr" sz="quarter" idx="11"/>
          </p:nvPr>
        </p:nvSpPr>
        <p:spPr/>
        <p:txBody>
          <a:bodyPr/>
          <a:lstStyle/>
          <a:p>
            <a:endParaRPr lang="nb-NO" dirty="0"/>
          </a:p>
        </p:txBody>
      </p:sp>
      <p:sp>
        <p:nvSpPr>
          <p:cNvPr id="9" name="Slide Number Placeholder 8"/>
          <p:cNvSpPr>
            <a:spLocks noGrp="1"/>
          </p:cNvSpPr>
          <p:nvPr>
            <p:ph type="sldNum" sz="quarter" idx="12"/>
          </p:nvPr>
        </p:nvSpPr>
        <p:spPr/>
        <p:txBody>
          <a:bodyPr/>
          <a:lstStyle/>
          <a:p>
            <a:fld id="{204008A4-4268-48D8-927A-AF361C893B1F}" type="slidenum">
              <a:rPr lang="nb-NO" smtClean="0"/>
              <a:pPr/>
              <a:t>‹#›</a:t>
            </a:fld>
            <a:endParaRPr lang="nb-NO" dirty="0"/>
          </a:p>
        </p:txBody>
      </p:sp>
    </p:spTree>
    <p:extLst>
      <p:ext uri="{BB962C8B-B14F-4D97-AF65-F5344CB8AC3E}">
        <p14:creationId xmlns:p14="http://schemas.microsoft.com/office/powerpoint/2010/main" val="2339916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0E2AAC22-6BED-4676-AE7D-91C8425E542B}" type="datetimeFigureOut">
              <a:rPr lang="nb-NO" smtClean="0"/>
              <a:pPr/>
              <a:t>17.09.2018</a:t>
            </a:fld>
            <a:endParaRPr lang="nb-NO" dirty="0"/>
          </a:p>
        </p:txBody>
      </p:sp>
      <p:sp>
        <p:nvSpPr>
          <p:cNvPr id="4" name="Footer Placeholder 3"/>
          <p:cNvSpPr>
            <a:spLocks noGrp="1"/>
          </p:cNvSpPr>
          <p:nvPr>
            <p:ph type="ftr" sz="quarter" idx="11"/>
          </p:nvPr>
        </p:nvSpPr>
        <p:spPr/>
        <p:txBody>
          <a:bodyPr/>
          <a:lstStyle/>
          <a:p>
            <a:endParaRPr lang="nb-NO" dirty="0"/>
          </a:p>
        </p:txBody>
      </p:sp>
      <p:sp>
        <p:nvSpPr>
          <p:cNvPr id="5" name="Slide Number Placeholder 4"/>
          <p:cNvSpPr>
            <a:spLocks noGrp="1"/>
          </p:cNvSpPr>
          <p:nvPr>
            <p:ph type="sldNum" sz="quarter" idx="12"/>
          </p:nvPr>
        </p:nvSpPr>
        <p:spPr/>
        <p:txBody>
          <a:bodyPr/>
          <a:lstStyle/>
          <a:p>
            <a:fld id="{204008A4-4268-48D8-927A-AF361C893B1F}" type="slidenum">
              <a:rPr lang="nb-NO" smtClean="0"/>
              <a:pPr/>
              <a:t>‹#›</a:t>
            </a:fld>
            <a:endParaRPr lang="nb-NO" dirty="0"/>
          </a:p>
        </p:txBody>
      </p:sp>
    </p:spTree>
    <p:extLst>
      <p:ext uri="{BB962C8B-B14F-4D97-AF65-F5344CB8AC3E}">
        <p14:creationId xmlns:p14="http://schemas.microsoft.com/office/powerpoint/2010/main" val="2295697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2AAC22-6BED-4676-AE7D-91C8425E542B}" type="datetimeFigureOut">
              <a:rPr lang="nb-NO" smtClean="0"/>
              <a:pPr/>
              <a:t>17.09.2018</a:t>
            </a:fld>
            <a:endParaRPr lang="nb-NO" dirty="0"/>
          </a:p>
        </p:txBody>
      </p:sp>
      <p:sp>
        <p:nvSpPr>
          <p:cNvPr id="3" name="Footer Placeholder 2"/>
          <p:cNvSpPr>
            <a:spLocks noGrp="1"/>
          </p:cNvSpPr>
          <p:nvPr>
            <p:ph type="ftr" sz="quarter" idx="11"/>
          </p:nvPr>
        </p:nvSpPr>
        <p:spPr/>
        <p:txBody>
          <a:bodyPr/>
          <a:lstStyle/>
          <a:p>
            <a:endParaRPr lang="nb-NO" dirty="0"/>
          </a:p>
        </p:txBody>
      </p:sp>
      <p:sp>
        <p:nvSpPr>
          <p:cNvPr id="4" name="Slide Number Placeholder 3"/>
          <p:cNvSpPr>
            <a:spLocks noGrp="1"/>
          </p:cNvSpPr>
          <p:nvPr>
            <p:ph type="sldNum" sz="quarter" idx="12"/>
          </p:nvPr>
        </p:nvSpPr>
        <p:spPr/>
        <p:txBody>
          <a:bodyPr/>
          <a:lstStyle/>
          <a:p>
            <a:fld id="{204008A4-4268-48D8-927A-AF361C893B1F}" type="slidenum">
              <a:rPr lang="nb-NO" smtClean="0"/>
              <a:pPr/>
              <a:t>‹#›</a:t>
            </a:fld>
            <a:endParaRPr lang="nb-NO" dirty="0"/>
          </a:p>
        </p:txBody>
      </p:sp>
    </p:spTree>
    <p:extLst>
      <p:ext uri="{BB962C8B-B14F-4D97-AF65-F5344CB8AC3E}">
        <p14:creationId xmlns:p14="http://schemas.microsoft.com/office/powerpoint/2010/main" val="1426995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nb-NO"/>
              <a:t>Klikk for å redigere tittelstil</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0E2AAC22-6BED-4676-AE7D-91C8425E542B}" type="datetimeFigureOut">
              <a:rPr lang="nb-NO" smtClean="0"/>
              <a:pPr/>
              <a:t>17.09.2018</a:t>
            </a:fld>
            <a:endParaRPr lang="nb-NO" dirty="0"/>
          </a:p>
        </p:txBody>
      </p:sp>
      <p:sp>
        <p:nvSpPr>
          <p:cNvPr id="6" name="Footer Placeholder 5"/>
          <p:cNvSpPr>
            <a:spLocks noGrp="1"/>
          </p:cNvSpPr>
          <p:nvPr>
            <p:ph type="ftr" sz="quarter" idx="11"/>
          </p:nvPr>
        </p:nvSpPr>
        <p:spPr/>
        <p:txBody>
          <a:bodyPr/>
          <a:lstStyle/>
          <a:p>
            <a:endParaRPr lang="nb-NO" dirty="0"/>
          </a:p>
        </p:txBody>
      </p:sp>
      <p:sp>
        <p:nvSpPr>
          <p:cNvPr id="7" name="Slide Number Placeholder 6"/>
          <p:cNvSpPr>
            <a:spLocks noGrp="1"/>
          </p:cNvSpPr>
          <p:nvPr>
            <p:ph type="sldNum" sz="quarter" idx="12"/>
          </p:nvPr>
        </p:nvSpPr>
        <p:spPr/>
        <p:txBody>
          <a:bodyPr/>
          <a:lstStyle/>
          <a:p>
            <a:fld id="{204008A4-4268-48D8-927A-AF361C893B1F}" type="slidenum">
              <a:rPr lang="nb-NO" smtClean="0"/>
              <a:pPr/>
              <a:t>‹#›</a:t>
            </a:fld>
            <a:endParaRPr lang="nb-NO" dirty="0"/>
          </a:p>
        </p:txBody>
      </p:sp>
    </p:spTree>
    <p:extLst>
      <p:ext uri="{BB962C8B-B14F-4D97-AF65-F5344CB8AC3E}">
        <p14:creationId xmlns:p14="http://schemas.microsoft.com/office/powerpoint/2010/main" val="1577319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nb-NO"/>
              <a:t>Klikk for å redigere tittelstil</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b-NO"/>
              <a:t>Klikk ikonet for å legge til et bilde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0E2AAC22-6BED-4676-AE7D-91C8425E542B}" type="datetimeFigureOut">
              <a:rPr lang="nb-NO" smtClean="0"/>
              <a:pPr/>
              <a:t>17.09.2018</a:t>
            </a:fld>
            <a:endParaRPr lang="nb-NO" dirty="0"/>
          </a:p>
        </p:txBody>
      </p:sp>
      <p:sp>
        <p:nvSpPr>
          <p:cNvPr id="6" name="Footer Placeholder 5"/>
          <p:cNvSpPr>
            <a:spLocks noGrp="1"/>
          </p:cNvSpPr>
          <p:nvPr>
            <p:ph type="ftr" sz="quarter" idx="11"/>
          </p:nvPr>
        </p:nvSpPr>
        <p:spPr/>
        <p:txBody>
          <a:bodyPr/>
          <a:lstStyle/>
          <a:p>
            <a:endParaRPr lang="nb-NO" dirty="0"/>
          </a:p>
        </p:txBody>
      </p:sp>
      <p:sp>
        <p:nvSpPr>
          <p:cNvPr id="7" name="Slide Number Placeholder 6"/>
          <p:cNvSpPr>
            <a:spLocks noGrp="1"/>
          </p:cNvSpPr>
          <p:nvPr>
            <p:ph type="sldNum" sz="quarter" idx="12"/>
          </p:nvPr>
        </p:nvSpPr>
        <p:spPr/>
        <p:txBody>
          <a:bodyPr/>
          <a:lstStyle/>
          <a:p>
            <a:fld id="{204008A4-4268-48D8-927A-AF361C893B1F}" type="slidenum">
              <a:rPr lang="nb-NO" smtClean="0"/>
              <a:pPr/>
              <a:t>‹#›</a:t>
            </a:fld>
            <a:endParaRPr lang="nb-NO" dirty="0"/>
          </a:p>
        </p:txBody>
      </p:sp>
    </p:spTree>
    <p:extLst>
      <p:ext uri="{BB962C8B-B14F-4D97-AF65-F5344CB8AC3E}">
        <p14:creationId xmlns:p14="http://schemas.microsoft.com/office/powerpoint/2010/main" val="1856721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0E2AAC22-6BED-4676-AE7D-91C8425E542B}" type="datetimeFigureOut">
              <a:rPr lang="nb-NO" smtClean="0"/>
              <a:pPr/>
              <a:t>17.09.2018</a:t>
            </a:fld>
            <a:endParaRPr lang="nb-NO" dirty="0"/>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nb-NO" dirty="0"/>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204008A4-4268-48D8-927A-AF361C893B1F}" type="slidenum">
              <a:rPr lang="nb-NO" smtClean="0"/>
              <a:pPr/>
              <a:t>‹#›</a:t>
            </a:fld>
            <a:endParaRPr lang="nb-NO" dirty="0"/>
          </a:p>
        </p:txBody>
      </p:sp>
    </p:spTree>
    <p:extLst>
      <p:ext uri="{BB962C8B-B14F-4D97-AF65-F5344CB8AC3E}">
        <p14:creationId xmlns:p14="http://schemas.microsoft.com/office/powerpoint/2010/main" val="149937319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w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5.xml"/><Relationship Id="rId4" Type="http://schemas.openxmlformats.org/officeDocument/2006/relationships/image" Target="../media/image50.png"/></Relationships>
</file>

<file path=ppt/slides/_rels/slide13.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www.sprakloyper.uis.no/"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57.jpeg"/><Relationship Id="rId4" Type="http://schemas.openxmlformats.org/officeDocument/2006/relationships/image" Target="../media/image56.jpeg"/></Relationships>
</file>

<file path=ppt/slides/_rels/slide17.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slideLayout" Target="../slideLayouts/slideLayout1.xml"/><Relationship Id="rId4" Type="http://schemas.openxmlformats.org/officeDocument/2006/relationships/image" Target="../media/image63.wmf"/></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18" Type="http://schemas.openxmlformats.org/officeDocument/2006/relationships/image" Target="../media/image21.jpe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jpeg"/><Relationship Id="rId17" Type="http://schemas.openxmlformats.org/officeDocument/2006/relationships/image" Target="../media/image20.jpeg"/><Relationship Id="rId2" Type="http://schemas.openxmlformats.org/officeDocument/2006/relationships/notesSlide" Target="../notesSlides/notesSlide2.xml"/><Relationship Id="rId16"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5" Type="http://schemas.openxmlformats.org/officeDocument/2006/relationships/image" Target="../media/image18.jpeg"/><Relationship Id="rId10" Type="http://schemas.openxmlformats.org/officeDocument/2006/relationships/image" Target="../media/image13.jpeg"/><Relationship Id="rId19" Type="http://schemas.openxmlformats.org/officeDocument/2006/relationships/image" Target="../media/image22.jpeg"/><Relationship Id="rId4" Type="http://schemas.openxmlformats.org/officeDocument/2006/relationships/image" Target="../media/image7.jpeg"/><Relationship Id="rId9" Type="http://schemas.openxmlformats.org/officeDocument/2006/relationships/image" Target="../media/image12.jpeg"/><Relationship Id="rId14" Type="http://schemas.openxmlformats.org/officeDocument/2006/relationships/image" Target="../media/image17.jpeg"/></Relationships>
</file>

<file path=ppt/slides/_rels/slide2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5.xml"/><Relationship Id="rId4" Type="http://schemas.openxmlformats.org/officeDocument/2006/relationships/image" Target="../media/image66.png"/></Relationships>
</file>

<file path=ppt/slides/_rels/slide21.x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73.wmf"/><Relationship Id="rId1" Type="http://schemas.openxmlformats.org/officeDocument/2006/relationships/slideLayout" Target="../slideLayouts/slideLayout1.xml"/><Relationship Id="rId5" Type="http://schemas.openxmlformats.org/officeDocument/2006/relationships/image" Target="../media/image76.WMF"/><Relationship Id="rId4" Type="http://schemas.openxmlformats.org/officeDocument/2006/relationships/image" Target="../media/image75.WMF"/></Relationships>
</file>

<file path=ppt/slides/_rels/slide26.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79.wmf"/><Relationship Id="rId1" Type="http://schemas.openxmlformats.org/officeDocument/2006/relationships/slideLayout" Target="../slideLayouts/slideLayout1.xml"/><Relationship Id="rId5" Type="http://schemas.openxmlformats.org/officeDocument/2006/relationships/image" Target="../media/image52.WMF"/><Relationship Id="rId4" Type="http://schemas.openxmlformats.org/officeDocument/2006/relationships/image" Target="../media/image81.jpeg"/></Relationships>
</file>

<file path=ppt/slides/_rels/slide28.xml.rels><?xml version="1.0" encoding="UTF-8" standalone="yes"?>
<Relationships xmlns="http://schemas.openxmlformats.org/package/2006/relationships"><Relationship Id="rId3" Type="http://schemas.openxmlformats.org/officeDocument/2006/relationships/image" Target="../media/image82.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wmf"/><Relationship Id="rId1" Type="http://schemas.openxmlformats.org/officeDocument/2006/relationships/slideLayout" Target="../slideLayouts/slideLayout1.xml"/><Relationship Id="rId4" Type="http://schemas.openxmlformats.org/officeDocument/2006/relationships/image" Target="../media/image85.jpeg"/></Relationships>
</file>

<file path=ppt/slides/_rels/slide3.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3.jpeg"/><Relationship Id="rId3" Type="http://schemas.openxmlformats.org/officeDocument/2006/relationships/image" Target="../media/image24.jpeg"/><Relationship Id="rId7" Type="http://schemas.openxmlformats.org/officeDocument/2006/relationships/image" Target="../media/image8.jpeg"/><Relationship Id="rId12" Type="http://schemas.openxmlformats.org/officeDocument/2006/relationships/image" Target="../media/image32.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11" Type="http://schemas.openxmlformats.org/officeDocument/2006/relationships/image" Target="../media/image31.jpeg"/><Relationship Id="rId5" Type="http://schemas.openxmlformats.org/officeDocument/2006/relationships/image" Target="../media/image26.jpeg"/><Relationship Id="rId10" Type="http://schemas.openxmlformats.org/officeDocument/2006/relationships/image" Target="../media/image30.jpeg"/><Relationship Id="rId4" Type="http://schemas.openxmlformats.org/officeDocument/2006/relationships/image" Target="../media/image25.jpeg"/><Relationship Id="rId9" Type="http://schemas.openxmlformats.org/officeDocument/2006/relationships/image" Target="../media/image29.jpeg"/></Relationships>
</file>

<file path=ppt/slides/_rels/slide30.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wmf"/><Relationship Id="rId1" Type="http://schemas.openxmlformats.org/officeDocument/2006/relationships/slideLayout" Target="../slideLayouts/slideLayout1.xml"/><Relationship Id="rId5" Type="http://schemas.openxmlformats.org/officeDocument/2006/relationships/image" Target="../media/image90.WMF"/><Relationship Id="rId4" Type="http://schemas.openxmlformats.org/officeDocument/2006/relationships/image" Target="../media/image89.WMF"/></Relationships>
</file>

<file path=ppt/slides/_rels/slide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5.xml"/><Relationship Id="rId4" Type="http://schemas.openxmlformats.org/officeDocument/2006/relationships/image" Target="../media/image39.jpeg"/></Relationships>
</file>

<file path=ppt/slides/_rels/slide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1999" y="-7549"/>
            <a:ext cx="4572001" cy="3448858"/>
          </a:xfrm>
          <a:prstGeom prst="rect">
            <a:avLst/>
          </a:prstGeom>
        </p:spPr>
      </p:pic>
      <p:pic>
        <p:nvPicPr>
          <p:cNvPr id="65" name="Bild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418275"/>
            <a:ext cx="4602711" cy="3439725"/>
          </a:xfrm>
          <a:prstGeom prst="rect">
            <a:avLst/>
          </a:prstGeom>
        </p:spPr>
      </p:pic>
      <p:sp>
        <p:nvSpPr>
          <p:cNvPr id="2" name="Tittel 1"/>
          <p:cNvSpPr>
            <a:spLocks noGrp="1"/>
          </p:cNvSpPr>
          <p:nvPr>
            <p:ph type="ctrTitle"/>
          </p:nvPr>
        </p:nvSpPr>
        <p:spPr>
          <a:xfrm>
            <a:off x="3275856" y="1856858"/>
            <a:ext cx="7200800" cy="1716158"/>
          </a:xfrm>
        </p:spPr>
        <p:txBody>
          <a:bodyPr>
            <a:noAutofit/>
          </a:bodyPr>
          <a:lstStyle/>
          <a:p>
            <a:r>
              <a:rPr lang="nb-NO" sz="3600" b="1" dirty="0">
                <a:solidFill>
                  <a:schemeClr val="bg1"/>
                </a:solidFill>
                <a:latin typeface="Arial" panose="020B0604020202020204" pitchFamily="34" charset="0"/>
                <a:cs typeface="Arial" panose="020B0604020202020204" pitchFamily="34" charset="0"/>
              </a:rPr>
              <a:t>ÅRSPLAN 2018/2019</a:t>
            </a:r>
          </a:p>
        </p:txBody>
      </p:sp>
      <p:sp>
        <p:nvSpPr>
          <p:cNvPr id="3" name="Undertittel 2"/>
          <p:cNvSpPr>
            <a:spLocks noGrp="1"/>
          </p:cNvSpPr>
          <p:nvPr>
            <p:ph type="subTitle" idx="1"/>
          </p:nvPr>
        </p:nvSpPr>
        <p:spPr>
          <a:xfrm>
            <a:off x="467544" y="5877272"/>
            <a:ext cx="3456384" cy="1042467"/>
          </a:xfrm>
        </p:spPr>
        <p:txBody>
          <a:bodyPr>
            <a:noAutofit/>
          </a:bodyPr>
          <a:lstStyle/>
          <a:p>
            <a:r>
              <a:rPr lang="nb-NO" sz="3600" b="1" dirty="0">
                <a:solidFill>
                  <a:schemeClr val="bg1"/>
                </a:solidFill>
                <a:latin typeface="Arial" panose="020B0604020202020204" pitchFamily="34" charset="0"/>
                <a:cs typeface="Arial" panose="020B0604020202020204" pitchFamily="34" charset="0"/>
              </a:rPr>
              <a:t>BYHAUGEN BARNEHAGE</a:t>
            </a:r>
          </a:p>
          <a:p>
            <a:endParaRPr lang="nb-NO" sz="4400" b="1" dirty="0">
              <a:solidFill>
                <a:schemeClr val="bg1"/>
              </a:solidFill>
              <a:latin typeface="+mj-lt"/>
              <a:cs typeface="Arial" pitchFamily="34" charset="0"/>
            </a:endParaRPr>
          </a:p>
        </p:txBody>
      </p:sp>
      <p:pic>
        <p:nvPicPr>
          <p:cNvPr id="8" name="Bilde 7" descr="showpicture.jpg"/>
          <p:cNvPicPr>
            <a:picLocks noChangeAspect="1"/>
          </p:cNvPicPr>
          <p:nvPr/>
        </p:nvPicPr>
        <p:blipFill>
          <a:blip r:embed="rId5" cstate="print"/>
          <a:stretch>
            <a:fillRect/>
          </a:stretch>
        </p:blipFill>
        <p:spPr>
          <a:xfrm>
            <a:off x="7441347" y="0"/>
            <a:ext cx="1719064" cy="1289298"/>
          </a:xfrm>
          <a:prstGeom prst="rect">
            <a:avLst/>
          </a:prstGeom>
        </p:spPr>
      </p:pic>
      <p:pic>
        <p:nvPicPr>
          <p:cNvPr id="6" name="Bild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87354" y="3452033"/>
            <a:ext cx="4541289" cy="3405967"/>
          </a:xfrm>
          <a:prstGeom prst="rect">
            <a:avLst/>
          </a:prstGeom>
        </p:spPr>
      </p:pic>
      <p:pic>
        <p:nvPicPr>
          <p:cNvPr id="7" name="Bild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4588412" cy="344130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459432"/>
            <a:ext cx="8229600" cy="144016"/>
          </a:xfrm>
        </p:spPr>
        <p:txBody>
          <a:bodyPr>
            <a:normAutofit fontScale="90000"/>
          </a:bodyPr>
          <a:lstStyle/>
          <a:p>
            <a:endParaRPr lang="nb-NO" dirty="0"/>
          </a:p>
        </p:txBody>
      </p:sp>
      <p:sp>
        <p:nvSpPr>
          <p:cNvPr id="3" name="Plassholder for tekst 2"/>
          <p:cNvSpPr>
            <a:spLocks noGrp="1"/>
          </p:cNvSpPr>
          <p:nvPr>
            <p:ph type="body" idx="1"/>
          </p:nvPr>
        </p:nvSpPr>
        <p:spPr>
          <a:xfrm>
            <a:off x="457200" y="675056"/>
            <a:ext cx="4258816" cy="4266112"/>
          </a:xfrm>
        </p:spPr>
        <p:txBody>
          <a:bodyPr>
            <a:noAutofit/>
          </a:bodyPr>
          <a:lstStyle/>
          <a:p>
            <a:pPr>
              <a:lnSpc>
                <a:spcPct val="110000"/>
              </a:lnSpc>
            </a:pPr>
            <a:r>
              <a:rPr lang="nb-NO" sz="1200" dirty="0">
                <a:solidFill>
                  <a:prstClr val="white"/>
                </a:solidFill>
              </a:rPr>
              <a:t>Sosial </a:t>
            </a:r>
            <a:r>
              <a:rPr lang="nb-NO" sz="1200" dirty="0" err="1">
                <a:solidFill>
                  <a:prstClr val="white"/>
                </a:solidFill>
              </a:rPr>
              <a:t>ko</a:t>
            </a:r>
            <a:endParaRPr lang="nb-NO" sz="1200" dirty="0">
              <a:solidFill>
                <a:prstClr val="white"/>
              </a:solidFill>
            </a:endParaRPr>
          </a:p>
          <a:p>
            <a:pPr>
              <a:lnSpc>
                <a:spcPct val="110000"/>
              </a:lnSpc>
            </a:pPr>
            <a:endParaRPr lang="nb-NO" sz="1200" dirty="0">
              <a:solidFill>
                <a:prstClr val="white"/>
              </a:solidFill>
            </a:endParaRPr>
          </a:p>
          <a:p>
            <a:pPr>
              <a:lnSpc>
                <a:spcPct val="110000"/>
              </a:lnSpc>
            </a:pPr>
            <a:endParaRPr lang="nb-NO" sz="1200" dirty="0">
              <a:solidFill>
                <a:prstClr val="white"/>
              </a:solidFill>
            </a:endParaRPr>
          </a:p>
          <a:p>
            <a:pPr>
              <a:lnSpc>
                <a:spcPct val="110000"/>
              </a:lnSpc>
            </a:pPr>
            <a:endParaRPr lang="nb-NO" sz="1200" dirty="0">
              <a:solidFill>
                <a:prstClr val="white"/>
              </a:solidFill>
            </a:endParaRPr>
          </a:p>
          <a:p>
            <a:pPr>
              <a:lnSpc>
                <a:spcPct val="110000"/>
              </a:lnSpc>
            </a:pPr>
            <a:endParaRPr lang="nb-NO" sz="1200" dirty="0">
              <a:solidFill>
                <a:prstClr val="white"/>
              </a:solidFill>
            </a:endParaRPr>
          </a:p>
          <a:p>
            <a:pPr>
              <a:lnSpc>
                <a:spcPct val="110000"/>
              </a:lnSpc>
            </a:pPr>
            <a:endParaRPr lang="nb-NO" sz="1200" dirty="0">
              <a:solidFill>
                <a:prstClr val="white"/>
              </a:solidFill>
            </a:endParaRPr>
          </a:p>
          <a:p>
            <a:pPr>
              <a:lnSpc>
                <a:spcPct val="110000"/>
              </a:lnSpc>
            </a:pPr>
            <a:endParaRPr lang="nb-NO" sz="1200" dirty="0">
              <a:solidFill>
                <a:prstClr val="white"/>
              </a:solidFill>
            </a:endParaRPr>
          </a:p>
          <a:p>
            <a:pPr>
              <a:lnSpc>
                <a:spcPct val="110000"/>
              </a:lnSpc>
            </a:pPr>
            <a:endParaRPr lang="nb-NO" sz="1200" dirty="0">
              <a:solidFill>
                <a:prstClr val="white"/>
              </a:solidFill>
            </a:endParaRPr>
          </a:p>
          <a:p>
            <a:pPr>
              <a:lnSpc>
                <a:spcPct val="110000"/>
              </a:lnSpc>
            </a:pPr>
            <a:endParaRPr lang="nb-NO" sz="1200" dirty="0">
              <a:solidFill>
                <a:prstClr val="white"/>
              </a:solidFill>
            </a:endParaRPr>
          </a:p>
          <a:p>
            <a:pPr>
              <a:lnSpc>
                <a:spcPct val="110000"/>
              </a:lnSpc>
            </a:pPr>
            <a:r>
              <a:rPr lang="nb-NO" sz="1200" b="0" dirty="0">
                <a:latin typeface="Arial" panose="020B0604020202020204" pitchFamily="34" charset="0"/>
                <a:cs typeface="Arial" panose="020B0604020202020204" pitchFamily="34" charset="0"/>
              </a:rPr>
              <a:t>Barn er skapt for bevegelse. Gjennom sanseinntrykk, bevegelse og aktivitet lærer de seg selv og omgivelsene å kjenne. Barn som har  god kroppsbevissthet bruker kroppen allsidig og deltar i ulike aktiviteter. De mestrer å bevege seg i miljøer som stiller ulike krav til bevegelsesmønster. Disse barna vil stadig søke nye utfordringer, og opplevelsen av mestring kan være med på å styrke barnas selvbilde. Opplevelsen av å mestre og å delta på ulike aktiviteter gir barna bevegelsesglede. De barna som opplever glede over å være i bevegelse vil stadig prøve nye ting. De tør å ta nye utfordringer og utvikler etter hvert et variert bevegelsesmønster. Trygghet i motoriske utfordringer er med på å skape et godt selvbilde og styrker selvtilliten. Vi i Byhaugen barnehage legger til rette for at barna skal oppleve bevegelse gjennom:</a:t>
            </a:r>
          </a:p>
          <a:p>
            <a:pPr marL="34290">
              <a:lnSpc>
                <a:spcPct val="110000"/>
              </a:lnSpc>
            </a:pPr>
            <a:endParaRPr lang="nb-NO" sz="1200" b="0" dirty="0">
              <a:solidFill>
                <a:srgbClr val="0070C0"/>
              </a:solidFill>
              <a:latin typeface="Arial" panose="020B0604020202020204" pitchFamily="34" charset="0"/>
              <a:cs typeface="Arial" panose="020B0604020202020204" pitchFamily="34" charset="0"/>
            </a:endParaRPr>
          </a:p>
          <a:p>
            <a:pPr>
              <a:lnSpc>
                <a:spcPct val="110000"/>
              </a:lnSpc>
              <a:buFont typeface="Wingdings" pitchFamily="2" charset="2"/>
              <a:buChar char="q"/>
            </a:pPr>
            <a:r>
              <a:rPr lang="nb-NO" sz="1200" b="0" dirty="0">
                <a:solidFill>
                  <a:srgbClr val="0070C0"/>
                </a:solidFill>
                <a:latin typeface="Arial" panose="020B0604020202020204" pitchFamily="34" charset="0"/>
                <a:cs typeface="Arial" panose="020B0604020202020204" pitchFamily="34" charset="0"/>
              </a:rPr>
              <a:t> </a:t>
            </a:r>
            <a:r>
              <a:rPr lang="nb-NO" sz="1200" b="0" dirty="0">
                <a:solidFill>
                  <a:schemeClr val="tx1"/>
                </a:solidFill>
                <a:latin typeface="Arial" panose="020B0604020202020204" pitchFamily="34" charset="0"/>
                <a:cs typeface="Arial" panose="020B0604020202020204" pitchFamily="34" charset="0"/>
              </a:rPr>
              <a:t>Engasjerte og tilstedeværende voksne</a:t>
            </a:r>
          </a:p>
          <a:p>
            <a:pPr>
              <a:lnSpc>
                <a:spcPct val="110000"/>
              </a:lnSpc>
              <a:buFont typeface="Wingdings" pitchFamily="2" charset="2"/>
              <a:buChar char="q"/>
            </a:pPr>
            <a:r>
              <a:rPr lang="nb-NO" sz="1200" b="0" dirty="0">
                <a:solidFill>
                  <a:schemeClr val="tx1"/>
                </a:solidFill>
                <a:latin typeface="Arial" panose="020B0604020202020204" pitchFamily="34" charset="0"/>
                <a:cs typeface="Arial" panose="020B0604020202020204" pitchFamily="34" charset="0"/>
              </a:rPr>
              <a:t> Stimulerende omgivelser</a:t>
            </a:r>
          </a:p>
          <a:p>
            <a:pPr>
              <a:lnSpc>
                <a:spcPct val="110000"/>
              </a:lnSpc>
              <a:buFont typeface="Wingdings" pitchFamily="2" charset="2"/>
              <a:buChar char="q"/>
            </a:pPr>
            <a:r>
              <a:rPr lang="nb-NO" sz="1200" b="0" dirty="0">
                <a:solidFill>
                  <a:schemeClr val="tx1"/>
                </a:solidFill>
                <a:latin typeface="Arial" panose="020B0604020202020204" pitchFamily="34" charset="0"/>
                <a:cs typeface="Arial" panose="020B0604020202020204" pitchFamily="34" charset="0"/>
              </a:rPr>
              <a:t> Samlinger og samtaler med barna om hva aktivitet og    bevegelse gjør for kroppen vår</a:t>
            </a:r>
          </a:p>
          <a:p>
            <a:pPr>
              <a:lnSpc>
                <a:spcPct val="110000"/>
              </a:lnSpc>
              <a:buFont typeface="Wingdings" pitchFamily="2" charset="2"/>
              <a:buChar char="q"/>
            </a:pPr>
            <a:r>
              <a:rPr lang="nb-NO" sz="1200" b="0" dirty="0">
                <a:solidFill>
                  <a:schemeClr val="tx1"/>
                </a:solidFill>
                <a:latin typeface="Arial" panose="020B0604020202020204" pitchFamily="34" charset="0"/>
                <a:cs typeface="Arial" panose="020B0604020202020204" pitchFamily="34" charset="0"/>
              </a:rPr>
              <a:t> Varierte aktiviteter, for eksempel ball lek, ringleker, stafetter og turer</a:t>
            </a:r>
          </a:p>
          <a:p>
            <a:pPr lvl="0"/>
            <a:r>
              <a:rPr lang="nb-NO" sz="2000" b="0" dirty="0" err="1">
                <a:solidFill>
                  <a:prstClr val="white"/>
                </a:solidFill>
              </a:rPr>
              <a:t>mpetanse</a:t>
            </a:r>
            <a:r>
              <a:rPr lang="nb-NO" b="0" i="1" dirty="0">
                <a:solidFill>
                  <a:prstClr val="white"/>
                </a:solidFill>
              </a:rPr>
              <a:t>	</a:t>
            </a:r>
          </a:p>
        </p:txBody>
      </p:sp>
      <p:pic>
        <p:nvPicPr>
          <p:cNvPr id="10" name="Plassholder for innhold 9">
            <a:extLst>
              <a:ext uri="{FF2B5EF4-FFF2-40B4-BE49-F238E27FC236}">
                <a16:creationId xmlns:a16="http://schemas.microsoft.com/office/drawing/2014/main" id="{123C7CCC-4CDF-4B43-9294-8698038BAF90}"/>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flipH="1">
            <a:off x="4628886" y="7091363"/>
            <a:ext cx="110066" cy="82550"/>
          </a:xfrm>
        </p:spPr>
      </p:pic>
      <p:sp>
        <p:nvSpPr>
          <p:cNvPr id="5" name="Plassholder for tekst 4"/>
          <p:cNvSpPr>
            <a:spLocks noGrp="1"/>
          </p:cNvSpPr>
          <p:nvPr>
            <p:ph type="body" sz="quarter" idx="3"/>
          </p:nvPr>
        </p:nvSpPr>
        <p:spPr>
          <a:xfrm>
            <a:off x="611560" y="675056"/>
            <a:ext cx="7848872" cy="504056"/>
          </a:xfrm>
        </p:spPr>
        <p:txBody>
          <a:bodyPr>
            <a:normAutofit/>
          </a:bodyPr>
          <a:lstStyle/>
          <a:p>
            <a:pPr algn="ctr"/>
            <a:r>
              <a:rPr lang="nb-NO" sz="2000" dirty="0">
                <a:latin typeface="Arial" panose="020B0604020202020204" pitchFamily="34" charset="0"/>
                <a:cs typeface="Arial" panose="020B0604020202020204" pitchFamily="34" charset="0"/>
              </a:rPr>
              <a:t>”Barn og voksne i bevegelse”</a:t>
            </a:r>
          </a:p>
        </p:txBody>
      </p:sp>
      <p:sp>
        <p:nvSpPr>
          <p:cNvPr id="6" name="Plassholder for innhold 5"/>
          <p:cNvSpPr>
            <a:spLocks noGrp="1"/>
          </p:cNvSpPr>
          <p:nvPr>
            <p:ph sz="quarter" idx="4"/>
          </p:nvPr>
        </p:nvSpPr>
        <p:spPr>
          <a:xfrm>
            <a:off x="4645025" y="1412776"/>
            <a:ext cx="4041775" cy="5445224"/>
          </a:xfrm>
        </p:spPr>
        <p:txBody>
          <a:bodyPr>
            <a:normAutofit/>
          </a:bodyPr>
          <a:lstStyle/>
          <a:p>
            <a:pPr>
              <a:lnSpc>
                <a:spcPct val="110000"/>
              </a:lnSpc>
              <a:buNone/>
            </a:pPr>
            <a:r>
              <a:rPr lang="nb-NO" sz="1400" dirty="0"/>
              <a:t>	</a:t>
            </a:r>
            <a:r>
              <a:rPr lang="nb-NO" sz="1200" dirty="0">
                <a:latin typeface="Arial" panose="020B0604020202020204" pitchFamily="34" charset="0"/>
                <a:cs typeface="Arial" panose="020B0604020202020204" pitchFamily="34" charset="0"/>
              </a:rPr>
              <a:t>I Byhaugen barnehage er fysisk aktivitet en viktig del av vår identitet.. Vi har faste </a:t>
            </a:r>
            <a:r>
              <a:rPr lang="nb-NO" sz="1200" dirty="0" err="1">
                <a:latin typeface="Arial" panose="020B0604020202020204" pitchFamily="34" charset="0"/>
                <a:cs typeface="Arial" panose="020B0604020202020204" pitchFamily="34" charset="0"/>
              </a:rPr>
              <a:t>turdager</a:t>
            </a:r>
            <a:r>
              <a:rPr lang="nb-NO" sz="1200" dirty="0">
                <a:latin typeface="Arial" panose="020B0604020202020204" pitchFamily="34" charset="0"/>
                <a:cs typeface="Arial" panose="020B0604020202020204" pitchFamily="34" charset="0"/>
              </a:rPr>
              <a:t> og da er det ut på tur uansett vær. Ellers er vi mye ute hver dag. Vårt flotte uteområde gir barna rom for motorisk utvikling.</a:t>
            </a:r>
          </a:p>
          <a:p>
            <a:pPr>
              <a:lnSpc>
                <a:spcPct val="110000"/>
              </a:lnSpc>
              <a:buNone/>
            </a:pPr>
            <a:r>
              <a:rPr lang="nb-NO" sz="1200" dirty="0">
                <a:latin typeface="Arial" panose="020B0604020202020204" pitchFamily="34" charset="0"/>
                <a:cs typeface="Arial" panose="020B0604020202020204" pitchFamily="34" charset="0"/>
              </a:rPr>
              <a:t>	Målet vårt er å gi barna gode grovmotoriske mestringsopplevelser og bevegelsesglede gjennom fysisk aktivitet!</a:t>
            </a:r>
          </a:p>
          <a:p>
            <a:pPr>
              <a:lnSpc>
                <a:spcPct val="110000"/>
              </a:lnSpc>
              <a:buNone/>
            </a:pPr>
            <a:r>
              <a:rPr lang="nb-NO" sz="1100" dirty="0">
                <a:latin typeface="Arial" panose="020B0604020202020204" pitchFamily="34" charset="0"/>
                <a:cs typeface="Arial" panose="020B0604020202020204" pitchFamily="34" charset="0"/>
              </a:rPr>
              <a:t>	Vi arrangerer en «bli kjent ettermiddag» der vi inviterer foreldre og søsken til å delta i ulike aktiviteter og sosialt samspill.</a:t>
            </a:r>
          </a:p>
          <a:p>
            <a:pPr algn="ctr">
              <a:lnSpc>
                <a:spcPct val="110000"/>
              </a:lnSpc>
              <a:buNone/>
            </a:pPr>
            <a:endParaRPr lang="nb-NO" sz="1400" dirty="0"/>
          </a:p>
        </p:txBody>
      </p:sp>
      <p:sp>
        <p:nvSpPr>
          <p:cNvPr id="8" name="Plassholder for bunntekst 7"/>
          <p:cNvSpPr>
            <a:spLocks noGrp="1"/>
          </p:cNvSpPr>
          <p:nvPr>
            <p:ph type="ftr" sz="quarter" idx="11"/>
          </p:nvPr>
        </p:nvSpPr>
        <p:spPr>
          <a:xfrm>
            <a:off x="2802041" y="6294944"/>
            <a:ext cx="3538331" cy="365125"/>
          </a:xfrm>
        </p:spPr>
        <p:txBody>
          <a:bodyPr/>
          <a:lstStyle/>
          <a:p>
            <a:r>
              <a:rPr lang="nb-NO" dirty="0">
                <a:solidFill>
                  <a:schemeClr val="tx1"/>
                </a:solidFill>
              </a:rPr>
              <a:t>10</a:t>
            </a:r>
          </a:p>
        </p:txBody>
      </p:sp>
      <p:sp>
        <p:nvSpPr>
          <p:cNvPr id="11" name="TekstSylinder 10"/>
          <p:cNvSpPr txBox="1"/>
          <p:nvPr/>
        </p:nvSpPr>
        <p:spPr>
          <a:xfrm>
            <a:off x="4956628" y="6092131"/>
            <a:ext cx="2983380" cy="261610"/>
          </a:xfrm>
          <a:prstGeom prst="rect">
            <a:avLst/>
          </a:prstGeom>
          <a:noFill/>
        </p:spPr>
        <p:txBody>
          <a:bodyPr wrap="square" rtlCol="0">
            <a:spAutoFit/>
          </a:bodyPr>
          <a:lstStyle/>
          <a:p>
            <a:r>
              <a:rPr lang="nb-NO" sz="1100" i="1" dirty="0" err="1">
                <a:latin typeface="Arial" panose="020B0604020202020204" pitchFamily="34" charset="0"/>
                <a:cs typeface="Arial" panose="020B0604020202020204" pitchFamily="34" charset="0"/>
              </a:rPr>
              <a:t>Shib</a:t>
            </a:r>
            <a:r>
              <a:rPr lang="nb-NO" sz="1100" i="1" dirty="0">
                <a:latin typeface="Arial" panose="020B0604020202020204" pitchFamily="34" charset="0"/>
                <a:cs typeface="Arial" panose="020B0604020202020204" pitchFamily="34" charset="0"/>
              </a:rPr>
              <a:t> </a:t>
            </a:r>
            <a:r>
              <a:rPr lang="nb-NO" sz="1100" i="1" dirty="0" err="1">
                <a:latin typeface="Arial" panose="020B0604020202020204" pitchFamily="34" charset="0"/>
                <a:cs typeface="Arial" panose="020B0604020202020204" pitchFamily="34" charset="0"/>
              </a:rPr>
              <a:t>Halloy</a:t>
            </a:r>
            <a:r>
              <a:rPr lang="nb-NO" sz="1100" i="1" dirty="0">
                <a:latin typeface="Arial" panose="020B0604020202020204" pitchFamily="34" charset="0"/>
                <a:cs typeface="Arial" panose="020B0604020202020204" pitchFamily="34" charset="0"/>
              </a:rPr>
              <a:t> – et populært turmål i nærmiljøet</a:t>
            </a:r>
          </a:p>
        </p:txBody>
      </p:sp>
      <p:pic>
        <p:nvPicPr>
          <p:cNvPr id="13" name="Bilde 12">
            <a:extLst>
              <a:ext uri="{FF2B5EF4-FFF2-40B4-BE49-F238E27FC236}">
                <a16:creationId xmlns:a16="http://schemas.microsoft.com/office/drawing/2014/main" id="{F2128AC5-82BF-4CEB-AAB2-ED51ADC62C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6628" y="3689639"/>
            <a:ext cx="3203323" cy="240249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457200" y="340801"/>
            <a:ext cx="8229600" cy="648071"/>
          </a:xfrm>
        </p:spPr>
        <p:txBody>
          <a:bodyPr>
            <a:normAutofit/>
          </a:bodyPr>
          <a:lstStyle/>
          <a:p>
            <a:r>
              <a:rPr lang="nb-NO" sz="3600" dirty="0">
                <a:latin typeface="Arial" panose="020B0604020202020204" pitchFamily="34" charset="0"/>
                <a:cs typeface="Arial" panose="020B0604020202020204" pitchFamily="34" charset="0"/>
              </a:rPr>
              <a:t>September</a:t>
            </a:r>
            <a:endParaRPr lang="nb-NO" sz="1600" dirty="0">
              <a:latin typeface="Arial" panose="020B0604020202020204" pitchFamily="34" charset="0"/>
              <a:cs typeface="Arial" panose="020B0604020202020204" pitchFamily="34" charset="0"/>
            </a:endParaRPr>
          </a:p>
        </p:txBody>
      </p:sp>
      <p:sp>
        <p:nvSpPr>
          <p:cNvPr id="5" name="Undertittel 4"/>
          <p:cNvSpPr>
            <a:spLocks noGrp="1"/>
          </p:cNvSpPr>
          <p:nvPr>
            <p:ph type="subTitle" idx="1"/>
          </p:nvPr>
        </p:nvSpPr>
        <p:spPr>
          <a:xfrm>
            <a:off x="323528" y="6093296"/>
            <a:ext cx="9144000" cy="620688"/>
          </a:xfrm>
        </p:spPr>
        <p:txBody>
          <a:bodyPr>
            <a:normAutofit/>
          </a:bodyPr>
          <a:lstStyle/>
          <a:p>
            <a:pPr algn="l"/>
            <a:r>
              <a:rPr lang="nb-NO" sz="800" dirty="0">
                <a:solidFill>
                  <a:schemeClr val="tx1"/>
                </a:solidFill>
              </a:rPr>
              <a:t>	Kontoret     51566611/91146185		Naturgruppa   90294320	Tusenfryd    48953856		post@byhaugen-barnehage.no</a:t>
            </a:r>
          </a:p>
          <a:p>
            <a:pPr algn="l"/>
            <a:r>
              <a:rPr lang="nb-NO" sz="800" dirty="0">
                <a:solidFill>
                  <a:schemeClr val="tx1"/>
                </a:solidFill>
              </a:rPr>
              <a:t>	Rødkløver   48953607		Hvitveis            48944046	Blåklokke     48942953		www.byhaugen-barnehage.no</a:t>
            </a:r>
          </a:p>
        </p:txBody>
      </p:sp>
      <p:graphicFrame>
        <p:nvGraphicFramePr>
          <p:cNvPr id="4" name="Plassholder for innhold 3"/>
          <p:cNvGraphicFramePr>
            <a:graphicFrameLocks noGrp="1"/>
          </p:cNvGraphicFramePr>
          <p:nvPr>
            <p:ph idx="4294967295"/>
            <p:extLst>
              <p:ext uri="{D42A27DB-BD31-4B8C-83A1-F6EECF244321}">
                <p14:modId xmlns:p14="http://schemas.microsoft.com/office/powerpoint/2010/main" val="2567642524"/>
              </p:ext>
            </p:extLst>
          </p:nvPr>
        </p:nvGraphicFramePr>
        <p:xfrm>
          <a:off x="457200" y="908721"/>
          <a:ext cx="8229600" cy="5112568"/>
        </p:xfrm>
        <a:graphic>
          <a:graphicData uri="http://schemas.openxmlformats.org/drawingml/2006/table">
            <a:tbl>
              <a:tblPr firstRow="1" bandRow="1">
                <a:tableStyleId>{073A0DAA-6AF3-43AB-8588-CEC1D06C72B9}</a:tableStyleId>
              </a:tblPr>
              <a:tblGrid>
                <a:gridCol w="432048">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gridCol w="1224136">
                  <a:extLst>
                    <a:ext uri="{9D8B030D-6E8A-4147-A177-3AD203B41FA5}">
                      <a16:colId xmlns:a16="http://schemas.microsoft.com/office/drawing/2014/main" val="20004"/>
                    </a:ext>
                  </a:extLst>
                </a:gridCol>
                <a:gridCol w="1224136">
                  <a:extLst>
                    <a:ext uri="{9D8B030D-6E8A-4147-A177-3AD203B41FA5}">
                      <a16:colId xmlns:a16="http://schemas.microsoft.com/office/drawing/2014/main" val="20005"/>
                    </a:ext>
                  </a:extLst>
                </a:gridCol>
                <a:gridCol w="720080">
                  <a:extLst>
                    <a:ext uri="{9D8B030D-6E8A-4147-A177-3AD203B41FA5}">
                      <a16:colId xmlns:a16="http://schemas.microsoft.com/office/drawing/2014/main" val="20006"/>
                    </a:ext>
                  </a:extLst>
                </a:gridCol>
                <a:gridCol w="740768">
                  <a:extLst>
                    <a:ext uri="{9D8B030D-6E8A-4147-A177-3AD203B41FA5}">
                      <a16:colId xmlns:a16="http://schemas.microsoft.com/office/drawing/2014/main" val="20007"/>
                    </a:ext>
                  </a:extLst>
                </a:gridCol>
              </a:tblGrid>
              <a:tr h="283765">
                <a:tc>
                  <a:txBody>
                    <a:bodyPr/>
                    <a:lstStyle/>
                    <a:p>
                      <a:r>
                        <a:rPr lang="nb-NO" sz="1100" dirty="0"/>
                        <a:t>Uke</a:t>
                      </a:r>
                    </a:p>
                  </a:txBody>
                  <a:tcPr/>
                </a:tc>
                <a:tc>
                  <a:txBody>
                    <a:bodyPr/>
                    <a:lstStyle/>
                    <a:p>
                      <a:r>
                        <a:rPr lang="nb-NO" sz="1100" dirty="0"/>
                        <a:t>Mandag</a:t>
                      </a:r>
                    </a:p>
                  </a:txBody>
                  <a:tcPr/>
                </a:tc>
                <a:tc>
                  <a:txBody>
                    <a:bodyPr/>
                    <a:lstStyle/>
                    <a:p>
                      <a:r>
                        <a:rPr lang="nb-NO" sz="1100" dirty="0"/>
                        <a:t>Tirsdag</a:t>
                      </a:r>
                    </a:p>
                  </a:txBody>
                  <a:tcPr/>
                </a:tc>
                <a:tc>
                  <a:txBody>
                    <a:bodyPr/>
                    <a:lstStyle/>
                    <a:p>
                      <a:r>
                        <a:rPr lang="nb-NO" sz="1100" dirty="0"/>
                        <a:t>Onsdag</a:t>
                      </a:r>
                    </a:p>
                  </a:txBody>
                  <a:tcPr/>
                </a:tc>
                <a:tc>
                  <a:txBody>
                    <a:bodyPr/>
                    <a:lstStyle/>
                    <a:p>
                      <a:r>
                        <a:rPr lang="nb-NO" sz="1100" dirty="0"/>
                        <a:t>Torsdag</a:t>
                      </a:r>
                    </a:p>
                  </a:txBody>
                  <a:tcPr/>
                </a:tc>
                <a:tc>
                  <a:txBody>
                    <a:bodyPr/>
                    <a:lstStyle/>
                    <a:p>
                      <a:r>
                        <a:rPr lang="nb-NO" sz="1100" dirty="0"/>
                        <a:t>Fredag</a:t>
                      </a:r>
                    </a:p>
                  </a:txBody>
                  <a:tcPr/>
                </a:tc>
                <a:tc>
                  <a:txBody>
                    <a:bodyPr/>
                    <a:lstStyle/>
                    <a:p>
                      <a:r>
                        <a:rPr lang="nb-NO" sz="1100" dirty="0"/>
                        <a:t>Lørdag</a:t>
                      </a:r>
                    </a:p>
                  </a:txBody>
                  <a:tcPr/>
                </a:tc>
                <a:tc>
                  <a:txBody>
                    <a:bodyPr/>
                    <a:lstStyle/>
                    <a:p>
                      <a:r>
                        <a:rPr lang="nb-NO" sz="1100" dirty="0"/>
                        <a:t>Søndag</a:t>
                      </a:r>
                    </a:p>
                  </a:txBody>
                  <a:tcPr/>
                </a:tc>
                <a:extLst>
                  <a:ext uri="{0D108BD9-81ED-4DB2-BD59-A6C34878D82A}">
                    <a16:rowId xmlns:a16="http://schemas.microsoft.com/office/drawing/2014/main" val="10000"/>
                  </a:ext>
                </a:extLst>
              </a:tr>
              <a:tr h="993179">
                <a:tc>
                  <a:txBody>
                    <a:bodyPr/>
                    <a:lstStyle/>
                    <a:p>
                      <a:r>
                        <a:rPr lang="nb-NO" sz="1050" dirty="0"/>
                        <a:t>35</a:t>
                      </a:r>
                    </a:p>
                  </a:txBody>
                  <a:tcPr/>
                </a:tc>
                <a:tc>
                  <a:txBody>
                    <a:bodyPr/>
                    <a:lstStyle/>
                    <a:p>
                      <a:endParaRPr lang="nb-NO" sz="1050" dirty="0"/>
                    </a:p>
                  </a:txBody>
                  <a:tcPr/>
                </a:tc>
                <a:tc>
                  <a:txBody>
                    <a:bodyPr/>
                    <a:lstStyle/>
                    <a:p>
                      <a:endParaRPr lang="nb-NO" sz="1050" dirty="0"/>
                    </a:p>
                  </a:txBody>
                  <a:tcPr/>
                </a:tc>
                <a:tc>
                  <a:txBody>
                    <a:bodyPr/>
                    <a:lstStyle/>
                    <a:p>
                      <a:endParaRPr lang="nb-NO" sz="1050" dirty="0"/>
                    </a:p>
                    <a:p>
                      <a:endParaRPr lang="nb-NO" sz="1050" dirty="0"/>
                    </a:p>
                  </a:txBody>
                  <a:tcPr/>
                </a:tc>
                <a:tc>
                  <a:txBody>
                    <a:bodyPr/>
                    <a:lstStyle/>
                    <a:p>
                      <a:endParaRPr lang="nb-NO" sz="1050" dirty="0"/>
                    </a:p>
                  </a:txBody>
                  <a:tcPr/>
                </a:tc>
                <a:tc>
                  <a:txBody>
                    <a:bodyPr/>
                    <a:lstStyle/>
                    <a:p>
                      <a:endParaRPr lang="nb-NO" sz="1050" dirty="0"/>
                    </a:p>
                  </a:txBody>
                  <a:tcPr/>
                </a:tc>
                <a:tc>
                  <a:txBody>
                    <a:bodyPr/>
                    <a:lstStyle/>
                    <a:p>
                      <a:r>
                        <a:rPr lang="nb-NO" sz="1050" dirty="0"/>
                        <a:t>1</a:t>
                      </a:r>
                    </a:p>
                  </a:txBody>
                  <a:tcPr/>
                </a:tc>
                <a:tc>
                  <a:txBody>
                    <a:bodyPr/>
                    <a:lstStyle/>
                    <a:p>
                      <a:r>
                        <a:rPr lang="nb-NO" sz="1050" dirty="0"/>
                        <a:t>2</a:t>
                      </a:r>
                    </a:p>
                  </a:txBody>
                  <a:tcPr/>
                </a:tc>
                <a:extLst>
                  <a:ext uri="{0D108BD9-81ED-4DB2-BD59-A6C34878D82A}">
                    <a16:rowId xmlns:a16="http://schemas.microsoft.com/office/drawing/2014/main" val="10001"/>
                  </a:ext>
                </a:extLst>
              </a:tr>
              <a:tr h="928907">
                <a:tc>
                  <a:txBody>
                    <a:bodyPr/>
                    <a:lstStyle/>
                    <a:p>
                      <a:r>
                        <a:rPr lang="nb-NO" sz="1050" dirty="0"/>
                        <a:t>36</a:t>
                      </a:r>
                    </a:p>
                  </a:txBody>
                  <a:tcPr/>
                </a:tc>
                <a:tc>
                  <a:txBody>
                    <a:bodyPr/>
                    <a:lstStyle/>
                    <a:p>
                      <a:r>
                        <a:rPr lang="nb-NO" sz="1050" dirty="0"/>
                        <a:t>3</a:t>
                      </a:r>
                    </a:p>
                    <a:p>
                      <a:endParaRPr lang="nb-NO" sz="1050" u="none" dirty="0"/>
                    </a:p>
                  </a:txBody>
                  <a:tcPr/>
                </a:tc>
                <a:tc>
                  <a:txBody>
                    <a:bodyPr/>
                    <a:lstStyle/>
                    <a:p>
                      <a:r>
                        <a:rPr lang="nb-NO" sz="1050" dirty="0"/>
                        <a:t>4</a:t>
                      </a:r>
                    </a:p>
                  </a:txBody>
                  <a:tcPr/>
                </a:tc>
                <a:tc>
                  <a:txBody>
                    <a:bodyPr/>
                    <a:lstStyle/>
                    <a:p>
                      <a:r>
                        <a:rPr lang="nb-NO" sz="1050" dirty="0"/>
                        <a:t>5</a:t>
                      </a:r>
                    </a:p>
                    <a:p>
                      <a:endParaRPr lang="nb-NO" sz="1050" dirty="0"/>
                    </a:p>
                  </a:txBody>
                  <a:tcPr/>
                </a:tc>
                <a:tc>
                  <a:txBody>
                    <a:bodyPr/>
                    <a:lstStyle/>
                    <a:p>
                      <a:r>
                        <a:rPr lang="nb-NO" sz="1050" dirty="0"/>
                        <a:t>6</a:t>
                      </a:r>
                    </a:p>
                    <a:p>
                      <a:endParaRPr lang="nb-NO" sz="1050" dirty="0"/>
                    </a:p>
                  </a:txBody>
                  <a:tcPr/>
                </a:tc>
                <a:tc>
                  <a:txBody>
                    <a:bodyPr/>
                    <a:lstStyle/>
                    <a:p>
                      <a:r>
                        <a:rPr lang="nb-NO" sz="1050" dirty="0"/>
                        <a:t>7</a:t>
                      </a:r>
                    </a:p>
                    <a:p>
                      <a:endParaRPr lang="nb-NO" sz="1050" dirty="0"/>
                    </a:p>
                    <a:p>
                      <a:r>
                        <a:rPr lang="nb-NO" sz="1050" dirty="0"/>
                        <a:t>Fellessamling</a:t>
                      </a:r>
                    </a:p>
                  </a:txBody>
                  <a:tcPr/>
                </a:tc>
                <a:tc>
                  <a:txBody>
                    <a:bodyPr/>
                    <a:lstStyle/>
                    <a:p>
                      <a:r>
                        <a:rPr lang="nb-NO" sz="1050" dirty="0"/>
                        <a:t>8</a:t>
                      </a:r>
                    </a:p>
                  </a:txBody>
                  <a:tcPr/>
                </a:tc>
                <a:tc>
                  <a:txBody>
                    <a:bodyPr/>
                    <a:lstStyle/>
                    <a:p>
                      <a:r>
                        <a:rPr lang="nb-NO" sz="1050" dirty="0"/>
                        <a:t>9</a:t>
                      </a:r>
                    </a:p>
                  </a:txBody>
                  <a:tcPr/>
                </a:tc>
                <a:extLst>
                  <a:ext uri="{0D108BD9-81ED-4DB2-BD59-A6C34878D82A}">
                    <a16:rowId xmlns:a16="http://schemas.microsoft.com/office/drawing/2014/main" val="10002"/>
                  </a:ext>
                </a:extLst>
              </a:tr>
              <a:tr h="928907">
                <a:tc>
                  <a:txBody>
                    <a:bodyPr/>
                    <a:lstStyle/>
                    <a:p>
                      <a:r>
                        <a:rPr lang="nb-NO" sz="1050" dirty="0"/>
                        <a:t>37</a:t>
                      </a:r>
                    </a:p>
                  </a:txBody>
                  <a:tcPr/>
                </a:tc>
                <a:tc>
                  <a:txBody>
                    <a:bodyPr/>
                    <a:lstStyle/>
                    <a:p>
                      <a:r>
                        <a:rPr lang="nb-NO" sz="1050" dirty="0"/>
                        <a:t>10</a:t>
                      </a:r>
                    </a:p>
                  </a:txBody>
                  <a:tcPr/>
                </a:tc>
                <a:tc>
                  <a:txBody>
                    <a:bodyPr/>
                    <a:lstStyle/>
                    <a:p>
                      <a:r>
                        <a:rPr lang="nb-NO" sz="1050" dirty="0"/>
                        <a:t>11</a:t>
                      </a:r>
                    </a:p>
                    <a:p>
                      <a:r>
                        <a:rPr lang="nb-NO" sz="1050" dirty="0"/>
                        <a:t>Bli kjent-dag for barn og foreldre på ettermiddagen i barnehagen!</a:t>
                      </a:r>
                    </a:p>
                  </a:txBody>
                  <a:tcPr/>
                </a:tc>
                <a:tc>
                  <a:txBody>
                    <a:bodyPr/>
                    <a:lstStyle/>
                    <a:p>
                      <a:r>
                        <a:rPr lang="nb-NO" sz="1050" dirty="0"/>
                        <a:t>12</a:t>
                      </a:r>
                    </a:p>
                    <a:p>
                      <a:endParaRPr lang="nb-NO" sz="1050" dirty="0"/>
                    </a:p>
                  </a:txBody>
                  <a:tcPr/>
                </a:tc>
                <a:tc>
                  <a:txBody>
                    <a:bodyPr/>
                    <a:lstStyle/>
                    <a:p>
                      <a:r>
                        <a:rPr lang="nb-NO" sz="1050" dirty="0"/>
                        <a:t>13</a:t>
                      </a:r>
                    </a:p>
                  </a:txBody>
                  <a:tcPr/>
                </a:tc>
                <a:tc>
                  <a:txBody>
                    <a:bodyPr/>
                    <a:lstStyle/>
                    <a:p>
                      <a:r>
                        <a:rPr lang="nb-NO" sz="1050" dirty="0"/>
                        <a:t>14</a:t>
                      </a:r>
                    </a:p>
                    <a:p>
                      <a:endParaRPr lang="nb-NO" sz="1050" dirty="0"/>
                    </a:p>
                    <a:p>
                      <a:r>
                        <a:rPr lang="nb-NO" sz="1050" dirty="0"/>
                        <a:t>Fellessamling</a:t>
                      </a:r>
                    </a:p>
                    <a:p>
                      <a:endParaRPr lang="nb-NO" sz="1050" dirty="0"/>
                    </a:p>
                  </a:txBody>
                  <a:tcPr/>
                </a:tc>
                <a:tc>
                  <a:txBody>
                    <a:bodyPr/>
                    <a:lstStyle/>
                    <a:p>
                      <a:r>
                        <a:rPr lang="nb-NO" sz="1050" dirty="0"/>
                        <a:t>15</a:t>
                      </a:r>
                    </a:p>
                  </a:txBody>
                  <a:tcPr/>
                </a:tc>
                <a:tc>
                  <a:txBody>
                    <a:bodyPr/>
                    <a:lstStyle/>
                    <a:p>
                      <a:r>
                        <a:rPr lang="nb-NO" sz="1050" dirty="0"/>
                        <a:t>16</a:t>
                      </a:r>
                    </a:p>
                  </a:txBody>
                  <a:tcPr/>
                </a:tc>
                <a:extLst>
                  <a:ext uri="{0D108BD9-81ED-4DB2-BD59-A6C34878D82A}">
                    <a16:rowId xmlns:a16="http://schemas.microsoft.com/office/drawing/2014/main" val="10003"/>
                  </a:ext>
                </a:extLst>
              </a:tr>
              <a:tr h="928907">
                <a:tc>
                  <a:txBody>
                    <a:bodyPr/>
                    <a:lstStyle/>
                    <a:p>
                      <a:r>
                        <a:rPr lang="nb-NO" sz="1050" dirty="0"/>
                        <a:t>38</a:t>
                      </a:r>
                    </a:p>
                  </a:txBody>
                  <a:tcPr/>
                </a:tc>
                <a:tc>
                  <a:txBody>
                    <a:bodyPr/>
                    <a:lstStyle/>
                    <a:p>
                      <a:r>
                        <a:rPr lang="nb-NO" sz="1050" dirty="0"/>
                        <a:t>17</a:t>
                      </a:r>
                    </a:p>
                    <a:p>
                      <a:endParaRPr lang="nb-NO" sz="1050" dirty="0"/>
                    </a:p>
                    <a:p>
                      <a:r>
                        <a:rPr lang="nb-NO" sz="1050" dirty="0"/>
                        <a:t>Nasjonal</a:t>
                      </a:r>
                      <a:r>
                        <a:rPr lang="nb-NO" sz="1050" baseline="0" dirty="0"/>
                        <a:t> </a:t>
                      </a:r>
                      <a:r>
                        <a:rPr lang="nb-NO" sz="1050" baseline="0" dirty="0" err="1"/>
                        <a:t>b</a:t>
                      </a:r>
                      <a:r>
                        <a:rPr lang="nb-NO" sz="1050" dirty="0" err="1"/>
                        <a:t>rannvernsuke</a:t>
                      </a:r>
                      <a:endParaRPr lang="nb-NO" sz="1050" dirty="0"/>
                    </a:p>
                  </a:txBody>
                  <a:tcPr/>
                </a:tc>
                <a:tc>
                  <a:txBody>
                    <a:bodyPr/>
                    <a:lstStyle/>
                    <a:p>
                      <a:r>
                        <a:rPr lang="nb-NO" sz="1050" dirty="0"/>
                        <a:t>18</a:t>
                      </a:r>
                    </a:p>
                  </a:txBody>
                  <a:tcPr/>
                </a:tc>
                <a:tc>
                  <a:txBody>
                    <a:bodyPr/>
                    <a:lstStyle/>
                    <a:p>
                      <a:r>
                        <a:rPr lang="nb-NO" sz="1050" dirty="0"/>
                        <a:t>19</a:t>
                      </a:r>
                    </a:p>
                    <a:p>
                      <a:endParaRPr lang="nb-NO" sz="1050" dirty="0"/>
                    </a:p>
                    <a:p>
                      <a:endParaRPr lang="nb-NO" sz="1050" dirty="0"/>
                    </a:p>
                  </a:txBody>
                  <a:tcPr/>
                </a:tc>
                <a:tc>
                  <a:txBody>
                    <a:bodyPr/>
                    <a:lstStyle/>
                    <a:p>
                      <a:r>
                        <a:rPr lang="nb-NO" sz="1050" dirty="0"/>
                        <a:t>20</a:t>
                      </a:r>
                    </a:p>
                    <a:p>
                      <a:endParaRPr lang="nb-NO" sz="1050" dirty="0"/>
                    </a:p>
                  </a:txBody>
                  <a:tcPr/>
                </a:tc>
                <a:tc>
                  <a:txBody>
                    <a:bodyPr/>
                    <a:lstStyle/>
                    <a:p>
                      <a:r>
                        <a:rPr lang="nb-NO" sz="1050" dirty="0"/>
                        <a:t>21</a:t>
                      </a:r>
                    </a:p>
                    <a:p>
                      <a:endParaRPr lang="nb-NO" sz="1050" dirty="0"/>
                    </a:p>
                    <a:p>
                      <a:r>
                        <a:rPr lang="nb-NO" sz="1050" dirty="0"/>
                        <a:t>Fellessamling</a:t>
                      </a:r>
                    </a:p>
                    <a:p>
                      <a:endParaRPr lang="nb-NO" sz="1050" dirty="0"/>
                    </a:p>
                  </a:txBody>
                  <a:tcPr/>
                </a:tc>
                <a:tc>
                  <a:txBody>
                    <a:bodyPr/>
                    <a:lstStyle/>
                    <a:p>
                      <a:r>
                        <a:rPr lang="nb-NO" sz="1050" dirty="0"/>
                        <a:t>22</a:t>
                      </a:r>
                    </a:p>
                  </a:txBody>
                  <a:tcPr/>
                </a:tc>
                <a:tc>
                  <a:txBody>
                    <a:bodyPr/>
                    <a:lstStyle/>
                    <a:p>
                      <a:r>
                        <a:rPr lang="nb-NO" sz="1050" dirty="0"/>
                        <a:t>23</a:t>
                      </a:r>
                    </a:p>
                  </a:txBody>
                  <a:tcPr/>
                </a:tc>
                <a:extLst>
                  <a:ext uri="{0D108BD9-81ED-4DB2-BD59-A6C34878D82A}">
                    <a16:rowId xmlns:a16="http://schemas.microsoft.com/office/drawing/2014/main" val="10004"/>
                  </a:ext>
                </a:extLst>
              </a:tr>
              <a:tr h="1048903">
                <a:tc>
                  <a:txBody>
                    <a:bodyPr/>
                    <a:lstStyle/>
                    <a:p>
                      <a:r>
                        <a:rPr lang="nb-NO" sz="1050" dirty="0"/>
                        <a:t>39</a:t>
                      </a:r>
                    </a:p>
                  </a:txBody>
                  <a:tcPr/>
                </a:tc>
                <a:tc>
                  <a:txBody>
                    <a:bodyPr/>
                    <a:lstStyle/>
                    <a:p>
                      <a:r>
                        <a:rPr lang="nb-NO" sz="1050" dirty="0"/>
                        <a:t>24</a:t>
                      </a:r>
                    </a:p>
                    <a:p>
                      <a:endParaRPr lang="nb-NO" sz="1050" dirty="0"/>
                    </a:p>
                  </a:txBody>
                  <a:tcPr/>
                </a:tc>
                <a:tc>
                  <a:txBody>
                    <a:bodyPr/>
                    <a:lstStyle/>
                    <a:p>
                      <a:r>
                        <a:rPr lang="nb-NO" sz="1050" dirty="0"/>
                        <a:t>25</a:t>
                      </a:r>
                    </a:p>
                  </a:txBody>
                  <a:tcPr/>
                </a:tc>
                <a:tc>
                  <a:txBody>
                    <a:bodyPr/>
                    <a:lstStyle/>
                    <a:p>
                      <a:r>
                        <a:rPr lang="nb-NO" sz="1050" dirty="0"/>
                        <a:t>26</a:t>
                      </a:r>
                    </a:p>
                    <a:p>
                      <a:endParaRPr lang="nb-NO" sz="105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050" dirty="0"/>
                        <a:t>27</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050" dirty="0"/>
                    </a:p>
                    <a:p>
                      <a:endParaRPr lang="nb-NO" sz="1050" dirty="0"/>
                    </a:p>
                  </a:txBody>
                  <a:tcPr/>
                </a:tc>
                <a:tc>
                  <a:txBody>
                    <a:bodyPr/>
                    <a:lstStyle/>
                    <a:p>
                      <a:r>
                        <a:rPr lang="nb-NO" sz="1050" dirty="0"/>
                        <a:t>28</a:t>
                      </a:r>
                    </a:p>
                    <a:p>
                      <a:endParaRPr lang="nb-NO" sz="1050" dirty="0"/>
                    </a:p>
                    <a:p>
                      <a:r>
                        <a:rPr lang="nb-NO" sz="1050" dirty="0"/>
                        <a:t>Fellessamling</a:t>
                      </a:r>
                    </a:p>
                  </a:txBody>
                  <a:tcPr/>
                </a:tc>
                <a:tc>
                  <a:txBody>
                    <a:bodyPr/>
                    <a:lstStyle/>
                    <a:p>
                      <a:r>
                        <a:rPr lang="nb-NO" sz="1050" dirty="0"/>
                        <a:t>29</a:t>
                      </a:r>
                    </a:p>
                  </a:txBody>
                  <a:tcPr/>
                </a:tc>
                <a:tc>
                  <a:txBody>
                    <a:bodyPr/>
                    <a:lstStyle/>
                    <a:p>
                      <a:r>
                        <a:rPr lang="nb-NO" sz="1050" dirty="0"/>
                        <a:t>30</a:t>
                      </a:r>
                    </a:p>
                  </a:txBody>
                  <a:tcPr/>
                </a:tc>
                <a:extLst>
                  <a:ext uri="{0D108BD9-81ED-4DB2-BD59-A6C34878D82A}">
                    <a16:rowId xmlns:a16="http://schemas.microsoft.com/office/drawing/2014/main" val="10005"/>
                  </a:ext>
                </a:extLst>
              </a:tr>
            </a:tbl>
          </a:graphicData>
        </a:graphic>
      </p:graphicFrame>
      <p:pic>
        <p:nvPicPr>
          <p:cNvPr id="4098" name="Picture 2" descr="C:\Users\Tusenfryd\AppData\Local\Microsoft\Windows\Temporary Internet Files\Content.IE5\ZMZPCJVU\MC900239415[1].wmf"/>
          <p:cNvPicPr>
            <a:picLocks noChangeAspect="1" noChangeArrowheads="1"/>
          </p:cNvPicPr>
          <p:nvPr/>
        </p:nvPicPr>
        <p:blipFill>
          <a:blip r:embed="rId2" cstate="print"/>
          <a:srcRect/>
          <a:stretch>
            <a:fillRect/>
          </a:stretch>
        </p:blipFill>
        <p:spPr bwMode="auto">
          <a:xfrm>
            <a:off x="5868144" y="244177"/>
            <a:ext cx="563771" cy="592537"/>
          </a:xfrm>
          <a:prstGeom prst="rect">
            <a:avLst/>
          </a:prstGeom>
          <a:noFill/>
        </p:spPr>
      </p:pic>
      <p:pic>
        <p:nvPicPr>
          <p:cNvPr id="3" name="Bild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9792" y="2564904"/>
            <a:ext cx="730984" cy="73098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flipV="1">
            <a:off x="457200" y="-387424"/>
            <a:ext cx="8229600" cy="72008"/>
          </a:xfrm>
        </p:spPr>
        <p:txBody>
          <a:bodyPr>
            <a:normAutofit fontScale="90000"/>
          </a:bodyPr>
          <a:lstStyle/>
          <a:p>
            <a:endParaRPr lang="nb-NO" dirty="0"/>
          </a:p>
        </p:txBody>
      </p:sp>
      <p:sp>
        <p:nvSpPr>
          <p:cNvPr id="3" name="Plassholder for tekst 2"/>
          <p:cNvSpPr>
            <a:spLocks noGrp="1"/>
          </p:cNvSpPr>
          <p:nvPr>
            <p:ph type="body" idx="1"/>
          </p:nvPr>
        </p:nvSpPr>
        <p:spPr>
          <a:xfrm>
            <a:off x="484687" y="331701"/>
            <a:ext cx="4041775" cy="1081075"/>
          </a:xfrm>
        </p:spPr>
        <p:txBody>
          <a:bodyPr>
            <a:normAutofit fontScale="40000" lnSpcReduction="20000"/>
          </a:bodyPr>
          <a:lstStyle/>
          <a:p>
            <a:pPr algn="ctr"/>
            <a:r>
              <a:rPr lang="nb-NO" dirty="0">
                <a:solidFill>
                  <a:schemeClr val="tx1"/>
                </a:solidFill>
              </a:rPr>
              <a:t> 	</a:t>
            </a:r>
            <a:r>
              <a:rPr lang="en-US" sz="2800" dirty="0">
                <a:latin typeface="Arial" panose="020B0604020202020204" pitchFamily="34" charset="0"/>
                <a:cs typeface="Arial" panose="020B0604020202020204" pitchFamily="34" charset="0"/>
              </a:rPr>
              <a:t>ENGADZENI  PRE-SCHOOL &amp; SEVEN HOLY FOUNDERS PRIMARY SCHOOL</a:t>
            </a:r>
          </a:p>
          <a:p>
            <a:pPr algn="ctr"/>
            <a:endParaRPr lang="en-US" sz="2800" dirty="0">
              <a:solidFill>
                <a:srgbClr val="00B050"/>
              </a:solidFill>
              <a:latin typeface="Arial" panose="020B0604020202020204" pitchFamily="34" charset="0"/>
              <a:cs typeface="Arial" panose="020B0604020202020204" pitchFamily="34" charset="0"/>
            </a:endParaRPr>
          </a:p>
          <a:p>
            <a:pPr algn="ctr"/>
            <a:r>
              <a:rPr lang="nb-NO" sz="2800" dirty="0">
                <a:solidFill>
                  <a:srgbClr val="00B050"/>
                </a:solidFill>
                <a:latin typeface="Arial" panose="020B0604020202020204" pitchFamily="34" charset="0"/>
                <a:cs typeface="Arial" panose="020B0604020202020204" pitchFamily="34" charset="0"/>
              </a:rPr>
              <a:t>I forbindelse med FN-dagen samler vi inn penger som vi sender til dette prosjektet.</a:t>
            </a:r>
          </a:p>
          <a:p>
            <a:pPr algn="ctr"/>
            <a:r>
              <a:rPr lang="nb-NO" sz="2800" dirty="0">
                <a:solidFill>
                  <a:srgbClr val="00B050"/>
                </a:solidFill>
                <a:latin typeface="Arial" panose="020B0604020202020204" pitchFamily="34" charset="0"/>
                <a:cs typeface="Arial" panose="020B0604020202020204" pitchFamily="34" charset="0"/>
              </a:rPr>
              <a:t> </a:t>
            </a:r>
          </a:p>
          <a:p>
            <a:pPr algn="ctr"/>
            <a:r>
              <a:rPr lang="nb-NO" sz="2800" dirty="0">
                <a:solidFill>
                  <a:srgbClr val="00B050"/>
                </a:solidFill>
                <a:latin typeface="Arial" panose="020B0604020202020204" pitchFamily="34" charset="0"/>
                <a:cs typeface="Arial" panose="020B0604020202020204" pitchFamily="34" charset="0"/>
              </a:rPr>
              <a:t>Vi inviterer alle foreldre til </a:t>
            </a:r>
            <a:r>
              <a:rPr lang="nb-NO" sz="2800" u="sng" dirty="0">
                <a:solidFill>
                  <a:srgbClr val="00B050"/>
                </a:solidFill>
                <a:latin typeface="Arial" panose="020B0604020202020204" pitchFamily="34" charset="0"/>
                <a:cs typeface="Arial" panose="020B0604020202020204" pitchFamily="34" charset="0"/>
              </a:rPr>
              <a:t>høstfest onsdag 24. oktober.</a:t>
            </a:r>
            <a:endParaRPr lang="nb-NO" sz="2800" dirty="0">
              <a:solidFill>
                <a:srgbClr val="00B050"/>
              </a:solidFill>
              <a:latin typeface="Arial" panose="020B0604020202020204" pitchFamily="34" charset="0"/>
              <a:cs typeface="Arial" panose="020B0604020202020204" pitchFamily="34" charset="0"/>
            </a:endParaRPr>
          </a:p>
          <a:p>
            <a:pPr algn="ctr"/>
            <a:r>
              <a:rPr lang="nb-NO" dirty="0">
                <a:solidFill>
                  <a:schemeClr val="tx1"/>
                </a:solidFill>
              </a:rPr>
              <a:t>  </a:t>
            </a:r>
            <a:endParaRPr lang="nb-NO" sz="2000" dirty="0">
              <a:solidFill>
                <a:schemeClr val="tx1"/>
              </a:solidFill>
              <a:latin typeface="Arial" panose="020B0604020202020204" pitchFamily="34" charset="0"/>
              <a:cs typeface="Arial" panose="020B0604020202020204" pitchFamily="34" charset="0"/>
            </a:endParaRPr>
          </a:p>
        </p:txBody>
      </p:sp>
      <p:sp>
        <p:nvSpPr>
          <p:cNvPr id="4" name="Plassholder for innhold 3"/>
          <p:cNvSpPr>
            <a:spLocks noGrp="1"/>
          </p:cNvSpPr>
          <p:nvPr>
            <p:ph sz="half" idx="2"/>
          </p:nvPr>
        </p:nvSpPr>
        <p:spPr>
          <a:xfrm>
            <a:off x="457200" y="764704"/>
            <a:ext cx="4041775" cy="6319826"/>
          </a:xfrm>
        </p:spPr>
        <p:txBody>
          <a:bodyPr>
            <a:normAutofit/>
          </a:bodyPr>
          <a:lstStyle/>
          <a:p>
            <a:pPr marL="34290" indent="0">
              <a:lnSpc>
                <a:spcPct val="120000"/>
              </a:lnSpc>
              <a:buNone/>
            </a:pPr>
            <a:endParaRPr lang="nb-NO" sz="1200" dirty="0">
              <a:latin typeface="Arial" panose="020B0604020202020204" pitchFamily="34" charset="0"/>
              <a:cs typeface="Arial" panose="020B0604020202020204" pitchFamily="34" charset="0"/>
            </a:endParaRPr>
          </a:p>
          <a:p>
            <a:pPr marL="34290" indent="0">
              <a:lnSpc>
                <a:spcPct val="120000"/>
              </a:lnSpc>
              <a:buNone/>
            </a:pPr>
            <a:endParaRPr lang="nb-NO" sz="1200" dirty="0">
              <a:latin typeface="Arial" panose="020B0604020202020204" pitchFamily="34" charset="0"/>
              <a:cs typeface="Arial" panose="020B0604020202020204" pitchFamily="34" charset="0"/>
            </a:endParaRPr>
          </a:p>
          <a:p>
            <a:r>
              <a:rPr lang="nb-NO" sz="1000" dirty="0">
                <a:latin typeface="Arial" panose="020B0604020202020204" pitchFamily="34" charset="0"/>
                <a:cs typeface="Arial" panose="020B0604020202020204" pitchFamily="34" charset="0"/>
              </a:rPr>
              <a:t>Dette er en barnehage og en barneskole som ligger på landsbygda utenfor byen </a:t>
            </a:r>
            <a:r>
              <a:rPr lang="nb-NO" sz="1000" dirty="0" err="1">
                <a:latin typeface="Arial" panose="020B0604020202020204" pitchFamily="34" charset="0"/>
                <a:cs typeface="Arial" panose="020B0604020202020204" pitchFamily="34" charset="0"/>
              </a:rPr>
              <a:t>Manzini</a:t>
            </a:r>
            <a:r>
              <a:rPr lang="nb-NO" sz="1000" dirty="0">
                <a:latin typeface="Arial" panose="020B0604020202020204" pitchFamily="34" charset="0"/>
                <a:cs typeface="Arial" panose="020B0604020202020204" pitchFamily="34" charset="0"/>
              </a:rPr>
              <a:t> i landet som akkurat nå har skiftet navn fra Swaziland til </a:t>
            </a:r>
            <a:r>
              <a:rPr lang="nb-NO" sz="1000" dirty="0" err="1">
                <a:latin typeface="Arial" panose="020B0604020202020204" pitchFamily="34" charset="0"/>
                <a:cs typeface="Arial" panose="020B0604020202020204" pitchFamily="34" charset="0"/>
              </a:rPr>
              <a:t>Eswatini</a:t>
            </a:r>
            <a:r>
              <a:rPr lang="nb-NO" sz="1000" dirty="0">
                <a:latin typeface="Arial" panose="020B0604020202020204" pitchFamily="34" charset="0"/>
                <a:cs typeface="Arial" panose="020B0604020202020204" pitchFamily="34" charset="0"/>
              </a:rPr>
              <a:t>.</a:t>
            </a:r>
          </a:p>
          <a:p>
            <a:r>
              <a:rPr lang="nb-NO" sz="1000" dirty="0">
                <a:latin typeface="Arial" panose="020B0604020202020204" pitchFamily="34" charset="0"/>
                <a:cs typeface="Arial" panose="020B0604020202020204" pitchFamily="34" charset="0"/>
              </a:rPr>
              <a:t>Barnehagen ble bygget i 2006 av en liten norsk hjelpeorganisasjon som heter Swazihjelpen.</a:t>
            </a:r>
          </a:p>
          <a:p>
            <a:r>
              <a:rPr lang="nb-NO" sz="1000" dirty="0">
                <a:latin typeface="Arial" panose="020B0604020202020204" pitchFamily="34" charset="0"/>
                <a:cs typeface="Arial" panose="020B0604020202020204" pitchFamily="34" charset="0"/>
              </a:rPr>
              <a:t>En gruppe barnehageansatte reiser hvert år ned (reisen er IKKE finansiert av innsamlede midler) Dette samarbeidet har fra starten av hatt som mål å være et samarbeid utover veldedig arbeid. Vi skal lære av hverandre.</a:t>
            </a:r>
          </a:p>
          <a:p>
            <a:r>
              <a:rPr lang="nb-NO" sz="1000" dirty="0">
                <a:latin typeface="Arial" panose="020B0604020202020204" pitchFamily="34" charset="0"/>
                <a:cs typeface="Arial" panose="020B0604020202020204" pitchFamily="34" charset="0"/>
              </a:rPr>
              <a:t>Møtene med barn og voksne i barnehagen og på skolen er alltid mest glede, men like bak kan en se mange forskjellige skjebner, det blir en blanding av latter og tårer.</a:t>
            </a:r>
          </a:p>
          <a:p>
            <a:r>
              <a:rPr lang="nb-NO" sz="1000" dirty="0">
                <a:latin typeface="Arial" panose="020B0604020202020204" pitchFamily="34" charset="0"/>
                <a:cs typeface="Arial" panose="020B0604020202020204" pitchFamily="34" charset="0"/>
              </a:rPr>
              <a:t>Barna i dette området kommer fra fattige familier, mange av dem spiser ikke mer enn et lite måltid til dagen. Mange av barna er foreldreløse og bor sammen med gamle, svake besteforeldre eller med slektninger som allerede har flere barn.  </a:t>
            </a:r>
          </a:p>
          <a:p>
            <a:r>
              <a:rPr lang="nb-NO" sz="1000" dirty="0">
                <a:latin typeface="Arial" panose="020B0604020202020204" pitchFamily="34" charset="0"/>
                <a:cs typeface="Arial" panose="020B0604020202020204" pitchFamily="34" charset="0"/>
              </a:rPr>
              <a:t>Pengene vi samler inn går til å bedre bygg og uteområder, bedre hygieniske forhold, kjøpe inn mat og selvfølgelig pedagogisk materiell.</a:t>
            </a:r>
          </a:p>
          <a:p>
            <a:r>
              <a:rPr lang="nb-NO" sz="1000" dirty="0">
                <a:latin typeface="Arial" panose="020B0604020202020204" pitchFamily="34" charset="0"/>
                <a:cs typeface="Arial" panose="020B0604020202020204" pitchFamily="34" charset="0"/>
              </a:rPr>
              <a:t>Vi har en </a:t>
            </a:r>
            <a:r>
              <a:rPr lang="nb-NO" sz="1000" dirty="0" err="1">
                <a:latin typeface="Arial" panose="020B0604020202020204" pitchFamily="34" charset="0"/>
                <a:cs typeface="Arial" panose="020B0604020202020204" pitchFamily="34" charset="0"/>
              </a:rPr>
              <a:t>facebookside</a:t>
            </a:r>
            <a:r>
              <a:rPr lang="nb-NO" sz="1000" dirty="0">
                <a:latin typeface="Arial" panose="020B0604020202020204" pitchFamily="34" charset="0"/>
                <a:cs typeface="Arial" panose="020B0604020202020204" pitchFamily="34" charset="0"/>
              </a:rPr>
              <a:t>  «Seven </a:t>
            </a:r>
            <a:r>
              <a:rPr lang="nb-NO" sz="1000" dirty="0" err="1">
                <a:latin typeface="Arial" panose="020B0604020202020204" pitchFamily="34" charset="0"/>
                <a:cs typeface="Arial" panose="020B0604020202020204" pitchFamily="34" charset="0"/>
              </a:rPr>
              <a:t>holy</a:t>
            </a:r>
            <a:r>
              <a:rPr lang="nb-NO" sz="1000" dirty="0">
                <a:latin typeface="Arial" panose="020B0604020202020204" pitchFamily="34" charset="0"/>
                <a:cs typeface="Arial" panose="020B0604020202020204" pitchFamily="34" charset="0"/>
              </a:rPr>
              <a:t> </a:t>
            </a:r>
            <a:r>
              <a:rPr lang="nb-NO" sz="1000" dirty="0" err="1">
                <a:latin typeface="Arial" panose="020B0604020202020204" pitchFamily="34" charset="0"/>
                <a:cs typeface="Arial" panose="020B0604020202020204" pitchFamily="34" charset="0"/>
              </a:rPr>
              <a:t>founders</a:t>
            </a:r>
            <a:r>
              <a:rPr lang="nb-NO" sz="1000" dirty="0">
                <a:latin typeface="Arial" panose="020B0604020202020204" pitchFamily="34" charset="0"/>
                <a:cs typeface="Arial" panose="020B0604020202020204" pitchFamily="34" charset="0"/>
              </a:rPr>
              <a:t> </a:t>
            </a:r>
            <a:r>
              <a:rPr lang="nb-NO" sz="1000" dirty="0" err="1">
                <a:latin typeface="Arial" panose="020B0604020202020204" pitchFamily="34" charset="0"/>
                <a:cs typeface="Arial" panose="020B0604020202020204" pitchFamily="34" charset="0"/>
              </a:rPr>
              <a:t>primary</a:t>
            </a:r>
            <a:r>
              <a:rPr lang="nb-NO" sz="1000" dirty="0">
                <a:latin typeface="Arial" panose="020B0604020202020204" pitchFamily="34" charset="0"/>
                <a:cs typeface="Arial" panose="020B0604020202020204" pitchFamily="34" charset="0"/>
              </a:rPr>
              <a:t> </a:t>
            </a:r>
            <a:r>
              <a:rPr lang="nb-NO" sz="1000" dirty="0" err="1">
                <a:latin typeface="Arial" panose="020B0604020202020204" pitchFamily="34" charset="0"/>
                <a:cs typeface="Arial" panose="020B0604020202020204" pitchFamily="34" charset="0"/>
              </a:rPr>
              <a:t>school</a:t>
            </a:r>
            <a:r>
              <a:rPr lang="nb-NO" sz="1000" dirty="0">
                <a:latin typeface="Arial" panose="020B0604020202020204" pitchFamily="34" charset="0"/>
                <a:cs typeface="Arial" panose="020B0604020202020204" pitchFamily="34" charset="0"/>
              </a:rPr>
              <a:t>» Her kan man lese om hva som er gjort, i tillegg er det bilder og filmer.</a:t>
            </a:r>
            <a:endParaRPr lang="nb-NO" sz="1000" b="1" dirty="0">
              <a:solidFill>
                <a:schemeClr val="tx1"/>
              </a:solidFill>
              <a:latin typeface="Arial" panose="020B0604020202020204" pitchFamily="34" charset="0"/>
              <a:cs typeface="Arial" panose="020B0604020202020204" pitchFamily="34" charset="0"/>
            </a:endParaRPr>
          </a:p>
          <a:p>
            <a:pPr marL="34290" indent="0">
              <a:lnSpc>
                <a:spcPct val="120000"/>
              </a:lnSpc>
              <a:buNone/>
            </a:pPr>
            <a:r>
              <a:rPr lang="nb-NO" sz="1000" dirty="0">
                <a:solidFill>
                  <a:schemeClr val="tx1"/>
                </a:solidFill>
                <a:latin typeface="Arial" panose="020B0604020202020204" pitchFamily="34" charset="0"/>
                <a:cs typeface="Arial" panose="020B0604020202020204" pitchFamily="34" charset="0"/>
              </a:rPr>
              <a:t>Vi arrangerer høstmarked til inntekt til dette prosjektet. Høstmarkedet består av ulike typer godsaker som barna har vært med på å lage. Det blir også salg av mat, kaker og lodd. Scala barnehage på Tasta er pådriver for dette prosjektet. Vi synes det er så bra tiltak, derfor velger vi å gi støtten til dette.</a:t>
            </a:r>
          </a:p>
          <a:p>
            <a:pPr marL="34290" indent="0">
              <a:buNone/>
            </a:pPr>
            <a:endParaRPr lang="nb-NO" sz="1000" dirty="0"/>
          </a:p>
          <a:p>
            <a:pPr>
              <a:buFont typeface="Wingdings" pitchFamily="2" charset="2"/>
              <a:buChar char="q"/>
            </a:pPr>
            <a:endParaRPr lang="nb-NO" sz="2000" dirty="0"/>
          </a:p>
          <a:p>
            <a:endParaRPr lang="nb-NO" dirty="0"/>
          </a:p>
          <a:p>
            <a:endParaRPr lang="nb-NO" dirty="0"/>
          </a:p>
          <a:p>
            <a:pPr>
              <a:buNone/>
            </a:pPr>
            <a:endParaRPr lang="nb-NO" dirty="0"/>
          </a:p>
        </p:txBody>
      </p:sp>
      <p:sp>
        <p:nvSpPr>
          <p:cNvPr id="5" name="Plassholder for tekst 4"/>
          <p:cNvSpPr>
            <a:spLocks noGrp="1"/>
          </p:cNvSpPr>
          <p:nvPr>
            <p:ph type="body" sz="quarter" idx="3"/>
          </p:nvPr>
        </p:nvSpPr>
        <p:spPr>
          <a:xfrm>
            <a:off x="4645025" y="404665"/>
            <a:ext cx="4041775" cy="504055"/>
          </a:xfrm>
        </p:spPr>
        <p:txBody>
          <a:bodyPr>
            <a:normAutofit fontScale="40000" lnSpcReduction="20000"/>
          </a:bodyPr>
          <a:lstStyle/>
          <a:p>
            <a:pPr algn="ctr"/>
            <a:r>
              <a:rPr lang="nb-NO" dirty="0">
                <a:latin typeface="Arial" panose="020B0604020202020204" pitchFamily="34" charset="0"/>
                <a:cs typeface="Arial" panose="020B0604020202020204" pitchFamily="34" charset="0"/>
              </a:rPr>
              <a:t>     </a:t>
            </a:r>
            <a:r>
              <a:rPr lang="nb-NO" sz="2000" dirty="0">
                <a:latin typeface="Arial" panose="020B0604020202020204" pitchFamily="34" charset="0"/>
                <a:cs typeface="Arial" panose="020B0604020202020204" pitchFamily="34" charset="0"/>
              </a:rPr>
              <a:t>HMS i barnehagen</a:t>
            </a:r>
          </a:p>
        </p:txBody>
      </p:sp>
      <p:sp>
        <p:nvSpPr>
          <p:cNvPr id="6" name="Plassholder for innhold 5"/>
          <p:cNvSpPr>
            <a:spLocks noGrp="1"/>
          </p:cNvSpPr>
          <p:nvPr>
            <p:ph sz="quarter" idx="4"/>
          </p:nvPr>
        </p:nvSpPr>
        <p:spPr>
          <a:xfrm>
            <a:off x="4645025" y="1124744"/>
            <a:ext cx="4041775" cy="5256584"/>
          </a:xfrm>
        </p:spPr>
        <p:txBody>
          <a:bodyPr>
            <a:normAutofit/>
          </a:bodyPr>
          <a:lstStyle/>
          <a:p>
            <a:pPr>
              <a:lnSpc>
                <a:spcPct val="110000"/>
              </a:lnSpc>
              <a:buFont typeface="Wingdings" pitchFamily="2" charset="2"/>
              <a:buChar char="q"/>
            </a:pPr>
            <a:r>
              <a:rPr lang="nb-NO" sz="1100" u="sng" dirty="0">
                <a:solidFill>
                  <a:schemeClr val="tx1"/>
                </a:solidFill>
                <a:latin typeface="Arial" panose="020B0604020202020204" pitchFamily="34" charset="0"/>
                <a:cs typeface="Arial" panose="020B0604020202020204" pitchFamily="34" charset="0"/>
              </a:rPr>
              <a:t>Brannøvelser </a:t>
            </a:r>
            <a:r>
              <a:rPr lang="nb-NO" sz="1100" dirty="0">
                <a:latin typeface="Arial" panose="020B0604020202020204" pitchFamily="34" charset="0"/>
                <a:cs typeface="Arial" panose="020B0604020202020204" pitchFamily="34" charset="0"/>
              </a:rPr>
              <a:t>– det er viktig at barna vet hva de skal gjøre dersom brannalarmen går. Vi har gode rutiner og barna lærer fort at de skal gå rolig ut og ned til dissene. Vi har tre planlagte brannøvelser i løpet året, to varslet, og en uvarslet. I uke 38 er vi med på </a:t>
            </a:r>
            <a:r>
              <a:rPr lang="nb-NO" sz="1100" i="1" dirty="0">
                <a:latin typeface="Arial" panose="020B0604020202020204" pitchFamily="34" charset="0"/>
                <a:cs typeface="Arial" panose="020B0604020202020204" pitchFamily="34" charset="0"/>
              </a:rPr>
              <a:t>Nasjonal Brannøvelse.</a:t>
            </a:r>
          </a:p>
          <a:p>
            <a:pPr>
              <a:lnSpc>
                <a:spcPct val="110000"/>
              </a:lnSpc>
              <a:buNone/>
            </a:pPr>
            <a:endParaRPr lang="nb-NO" sz="1100" dirty="0">
              <a:latin typeface="Arial" panose="020B0604020202020204" pitchFamily="34" charset="0"/>
              <a:cs typeface="Arial" panose="020B0604020202020204" pitchFamily="34" charset="0"/>
            </a:endParaRPr>
          </a:p>
          <a:p>
            <a:pPr>
              <a:lnSpc>
                <a:spcPct val="110000"/>
              </a:lnSpc>
              <a:buFont typeface="Wingdings" pitchFamily="2" charset="2"/>
              <a:buChar char="q"/>
            </a:pPr>
            <a:r>
              <a:rPr lang="nb-NO" sz="1100" u="sng" dirty="0">
                <a:solidFill>
                  <a:schemeClr val="tx1"/>
                </a:solidFill>
                <a:latin typeface="Arial" panose="020B0604020202020204" pitchFamily="34" charset="0"/>
                <a:cs typeface="Arial" panose="020B0604020202020204" pitchFamily="34" charset="0"/>
              </a:rPr>
              <a:t>Trafikksikkerhet</a:t>
            </a:r>
            <a:r>
              <a:rPr lang="nb-NO" sz="1100" dirty="0">
                <a:latin typeface="Arial" panose="020B0604020202020204" pitchFamily="34" charset="0"/>
                <a:cs typeface="Arial" panose="020B0604020202020204" pitchFamily="34" charset="0"/>
              </a:rPr>
              <a:t> – vi går mye på tur og er selvsagt opptatt av sikkerheten. Vi har en dukke som heter  </a:t>
            </a:r>
            <a:r>
              <a:rPr lang="nb-NO" sz="1100" dirty="0" err="1">
                <a:latin typeface="Arial" panose="020B0604020202020204" pitchFamily="34" charset="0"/>
                <a:cs typeface="Arial" panose="020B0604020202020204" pitchFamily="34" charset="0"/>
              </a:rPr>
              <a:t>Tarkus</a:t>
            </a:r>
            <a:r>
              <a:rPr lang="nb-NO" sz="1100" dirty="0">
                <a:latin typeface="Arial" panose="020B0604020202020204" pitchFamily="34" charset="0"/>
                <a:cs typeface="Arial" panose="020B0604020202020204" pitchFamily="34" charset="0"/>
              </a:rPr>
              <a:t> som lærer oss om hvordan vi skal gå ved veien, hvor vi kan leke og bruk av bilbelte. </a:t>
            </a:r>
          </a:p>
          <a:p>
            <a:pPr>
              <a:lnSpc>
                <a:spcPct val="110000"/>
              </a:lnSpc>
              <a:buNone/>
            </a:pPr>
            <a:endParaRPr lang="nb-NO" sz="1100" dirty="0">
              <a:latin typeface="Arial" panose="020B0604020202020204" pitchFamily="34" charset="0"/>
              <a:cs typeface="Arial" panose="020B0604020202020204" pitchFamily="34" charset="0"/>
            </a:endParaRPr>
          </a:p>
          <a:p>
            <a:pPr>
              <a:lnSpc>
                <a:spcPct val="110000"/>
              </a:lnSpc>
              <a:buNone/>
            </a:pPr>
            <a:endParaRPr lang="nb-NO" sz="1100" dirty="0">
              <a:latin typeface="Arial" panose="020B0604020202020204" pitchFamily="34" charset="0"/>
              <a:cs typeface="Arial" panose="020B0604020202020204" pitchFamily="34" charset="0"/>
            </a:endParaRPr>
          </a:p>
          <a:p>
            <a:pPr>
              <a:lnSpc>
                <a:spcPct val="110000"/>
              </a:lnSpc>
              <a:buNone/>
            </a:pPr>
            <a:endParaRPr lang="nb-NO" sz="1100" dirty="0">
              <a:latin typeface="Arial" panose="020B0604020202020204" pitchFamily="34" charset="0"/>
              <a:cs typeface="Arial" panose="020B0604020202020204" pitchFamily="34" charset="0"/>
            </a:endParaRPr>
          </a:p>
          <a:p>
            <a:pPr>
              <a:lnSpc>
                <a:spcPct val="110000"/>
              </a:lnSpc>
              <a:buNone/>
            </a:pPr>
            <a:endParaRPr lang="nb-NO" sz="1100" dirty="0">
              <a:latin typeface="Arial" panose="020B0604020202020204" pitchFamily="34" charset="0"/>
              <a:cs typeface="Arial" panose="020B0604020202020204" pitchFamily="34" charset="0"/>
            </a:endParaRPr>
          </a:p>
          <a:p>
            <a:pPr>
              <a:lnSpc>
                <a:spcPct val="110000"/>
              </a:lnSpc>
              <a:buNone/>
            </a:pPr>
            <a:endParaRPr lang="nb-NO" sz="1100" dirty="0">
              <a:latin typeface="Arial" panose="020B0604020202020204" pitchFamily="34" charset="0"/>
              <a:cs typeface="Arial" panose="020B0604020202020204" pitchFamily="34" charset="0"/>
            </a:endParaRPr>
          </a:p>
          <a:p>
            <a:pPr>
              <a:lnSpc>
                <a:spcPct val="110000"/>
              </a:lnSpc>
              <a:buFont typeface="Wingdings" pitchFamily="2" charset="2"/>
              <a:buChar char="q"/>
            </a:pPr>
            <a:r>
              <a:rPr lang="nb-NO" sz="1100" u="sng" dirty="0">
                <a:solidFill>
                  <a:schemeClr val="tx1"/>
                </a:solidFill>
                <a:latin typeface="Arial" panose="020B0604020202020204" pitchFamily="34" charset="0"/>
                <a:cs typeface="Arial" panose="020B0604020202020204" pitchFamily="34" charset="0"/>
              </a:rPr>
              <a:t>Førstehjelp</a:t>
            </a:r>
            <a:r>
              <a:rPr lang="nb-NO" sz="1100" dirty="0">
                <a:latin typeface="Arial" panose="020B0604020202020204" pitchFamily="34" charset="0"/>
                <a:cs typeface="Arial" panose="020B0604020202020204" pitchFamily="34" charset="0"/>
              </a:rPr>
              <a:t> – barna er i aktivitet hele dagen og da kan ulykker skje. Vi brukere førstehjelpsdukken Henry sammen med barna. Han forteller oss om hvordan vi hjelper hverandre dersom noe skulle skje. </a:t>
            </a:r>
          </a:p>
        </p:txBody>
      </p:sp>
      <p:sp>
        <p:nvSpPr>
          <p:cNvPr id="8" name="Plassholder for bunntekst 7"/>
          <p:cNvSpPr>
            <a:spLocks noGrp="1"/>
          </p:cNvSpPr>
          <p:nvPr>
            <p:ph type="ftr" sz="quarter" idx="11"/>
          </p:nvPr>
        </p:nvSpPr>
        <p:spPr>
          <a:xfrm>
            <a:off x="2804407" y="6303280"/>
            <a:ext cx="3538331" cy="365125"/>
          </a:xfrm>
        </p:spPr>
        <p:txBody>
          <a:bodyPr/>
          <a:lstStyle/>
          <a:p>
            <a:r>
              <a:rPr lang="nb-NO" dirty="0">
                <a:solidFill>
                  <a:schemeClr val="tx1"/>
                </a:solidFill>
              </a:rPr>
              <a:t>12</a:t>
            </a:r>
          </a:p>
        </p:txBody>
      </p:sp>
      <p:pic>
        <p:nvPicPr>
          <p:cNvPr id="7" name="Bild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2039" y="3393714"/>
            <a:ext cx="1334255" cy="1469406"/>
          </a:xfrm>
          <a:prstGeom prst="rect">
            <a:avLst/>
          </a:prstGeom>
        </p:spPr>
      </p:pic>
      <p:pic>
        <p:nvPicPr>
          <p:cNvPr id="9" name="Bild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5311" y="3408562"/>
            <a:ext cx="1362472" cy="1469406"/>
          </a:xfrm>
          <a:prstGeom prst="rect">
            <a:avLst/>
          </a:prstGeom>
        </p:spPr>
      </p:pic>
      <p:pic>
        <p:nvPicPr>
          <p:cNvPr id="10" name="Bilde 9">
            <a:extLst>
              <a:ext uri="{FF2B5EF4-FFF2-40B4-BE49-F238E27FC236}">
                <a16:creationId xmlns:a16="http://schemas.microsoft.com/office/drawing/2014/main" id="{0B11504D-27AB-4BEF-9BC9-E1343773EE1C}"/>
              </a:ext>
            </a:extLst>
          </p:cNvPr>
          <p:cNvPicPr>
            <a:picLocks noChangeAspect="1"/>
          </p:cNvPicPr>
          <p:nvPr/>
        </p:nvPicPr>
        <p:blipFill>
          <a:blip r:embed="rId4"/>
          <a:stretch>
            <a:fillRect/>
          </a:stretch>
        </p:blipFill>
        <p:spPr>
          <a:xfrm>
            <a:off x="3757053" y="1805716"/>
            <a:ext cx="543164" cy="54316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457200" y="260648"/>
            <a:ext cx="8229600" cy="648071"/>
          </a:xfrm>
        </p:spPr>
        <p:txBody>
          <a:bodyPr>
            <a:normAutofit/>
          </a:bodyPr>
          <a:lstStyle/>
          <a:p>
            <a:r>
              <a:rPr lang="nb-NO" sz="3600" dirty="0">
                <a:latin typeface="Arial" panose="020B0604020202020204" pitchFamily="34" charset="0"/>
                <a:cs typeface="Arial" panose="020B0604020202020204" pitchFamily="34" charset="0"/>
              </a:rPr>
              <a:t>Oktober</a:t>
            </a:r>
            <a:endParaRPr lang="nb-NO" sz="1400" dirty="0">
              <a:latin typeface="Arial" panose="020B0604020202020204" pitchFamily="34" charset="0"/>
              <a:cs typeface="Arial" panose="020B0604020202020204" pitchFamily="34" charset="0"/>
            </a:endParaRPr>
          </a:p>
        </p:txBody>
      </p:sp>
      <p:sp>
        <p:nvSpPr>
          <p:cNvPr id="5" name="Undertittel 4"/>
          <p:cNvSpPr>
            <a:spLocks noGrp="1"/>
          </p:cNvSpPr>
          <p:nvPr>
            <p:ph type="subTitle" idx="1"/>
          </p:nvPr>
        </p:nvSpPr>
        <p:spPr>
          <a:xfrm>
            <a:off x="323528" y="6093296"/>
            <a:ext cx="9144000" cy="620688"/>
          </a:xfrm>
        </p:spPr>
        <p:txBody>
          <a:bodyPr>
            <a:normAutofit/>
          </a:bodyPr>
          <a:lstStyle/>
          <a:p>
            <a:pPr algn="l"/>
            <a:r>
              <a:rPr lang="nb-NO" sz="800" dirty="0">
                <a:solidFill>
                  <a:schemeClr val="tx1"/>
                </a:solidFill>
              </a:rPr>
              <a:t>	Kontoret     51566611/91146185		Naturgruppa   90294320	Tusenfryd    48953856		post@byhaugen-barnehage.no</a:t>
            </a:r>
          </a:p>
          <a:p>
            <a:pPr algn="l"/>
            <a:r>
              <a:rPr lang="nb-NO" sz="800" dirty="0">
                <a:solidFill>
                  <a:schemeClr val="tx1"/>
                </a:solidFill>
              </a:rPr>
              <a:t>	Rødkløver   48953607		Hvitveis            48944046	Blåklokke     48942953		www.byhaugen-barnehage.no</a:t>
            </a:r>
          </a:p>
        </p:txBody>
      </p:sp>
      <p:graphicFrame>
        <p:nvGraphicFramePr>
          <p:cNvPr id="4" name="Plassholder for innhold 3"/>
          <p:cNvGraphicFramePr>
            <a:graphicFrameLocks noGrp="1"/>
          </p:cNvGraphicFramePr>
          <p:nvPr>
            <p:ph idx="4294967295"/>
            <p:extLst>
              <p:ext uri="{D42A27DB-BD31-4B8C-83A1-F6EECF244321}">
                <p14:modId xmlns:p14="http://schemas.microsoft.com/office/powerpoint/2010/main" val="2937515470"/>
              </p:ext>
            </p:extLst>
          </p:nvPr>
        </p:nvGraphicFramePr>
        <p:xfrm>
          <a:off x="457200" y="896077"/>
          <a:ext cx="8229600" cy="5115711"/>
        </p:xfrm>
        <a:graphic>
          <a:graphicData uri="http://schemas.openxmlformats.org/drawingml/2006/table">
            <a:tbl>
              <a:tblPr firstRow="1" bandRow="1">
                <a:tableStyleId>{073A0DAA-6AF3-43AB-8588-CEC1D06C72B9}</a:tableStyleId>
              </a:tblPr>
              <a:tblGrid>
                <a:gridCol w="432048">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gridCol w="1224136">
                  <a:extLst>
                    <a:ext uri="{9D8B030D-6E8A-4147-A177-3AD203B41FA5}">
                      <a16:colId xmlns:a16="http://schemas.microsoft.com/office/drawing/2014/main" val="20004"/>
                    </a:ext>
                  </a:extLst>
                </a:gridCol>
                <a:gridCol w="1224136">
                  <a:extLst>
                    <a:ext uri="{9D8B030D-6E8A-4147-A177-3AD203B41FA5}">
                      <a16:colId xmlns:a16="http://schemas.microsoft.com/office/drawing/2014/main" val="20005"/>
                    </a:ext>
                  </a:extLst>
                </a:gridCol>
                <a:gridCol w="720080">
                  <a:extLst>
                    <a:ext uri="{9D8B030D-6E8A-4147-A177-3AD203B41FA5}">
                      <a16:colId xmlns:a16="http://schemas.microsoft.com/office/drawing/2014/main" val="20006"/>
                    </a:ext>
                  </a:extLst>
                </a:gridCol>
                <a:gridCol w="740768">
                  <a:extLst>
                    <a:ext uri="{9D8B030D-6E8A-4147-A177-3AD203B41FA5}">
                      <a16:colId xmlns:a16="http://schemas.microsoft.com/office/drawing/2014/main" val="20007"/>
                    </a:ext>
                  </a:extLst>
                </a:gridCol>
              </a:tblGrid>
              <a:tr h="288032">
                <a:tc>
                  <a:txBody>
                    <a:bodyPr/>
                    <a:lstStyle/>
                    <a:p>
                      <a:r>
                        <a:rPr lang="nb-NO" sz="1100" dirty="0"/>
                        <a:t>Uke</a:t>
                      </a:r>
                    </a:p>
                  </a:txBody>
                  <a:tcPr/>
                </a:tc>
                <a:tc>
                  <a:txBody>
                    <a:bodyPr/>
                    <a:lstStyle/>
                    <a:p>
                      <a:r>
                        <a:rPr lang="nb-NO" sz="1100" dirty="0"/>
                        <a:t>Mandag</a:t>
                      </a:r>
                    </a:p>
                  </a:txBody>
                  <a:tcPr/>
                </a:tc>
                <a:tc>
                  <a:txBody>
                    <a:bodyPr/>
                    <a:lstStyle/>
                    <a:p>
                      <a:r>
                        <a:rPr lang="nb-NO" sz="1100" dirty="0"/>
                        <a:t>Tirsdag</a:t>
                      </a:r>
                    </a:p>
                  </a:txBody>
                  <a:tcPr/>
                </a:tc>
                <a:tc>
                  <a:txBody>
                    <a:bodyPr/>
                    <a:lstStyle/>
                    <a:p>
                      <a:r>
                        <a:rPr lang="nb-NO" sz="1100" dirty="0"/>
                        <a:t>Onsdag</a:t>
                      </a:r>
                    </a:p>
                  </a:txBody>
                  <a:tcPr/>
                </a:tc>
                <a:tc>
                  <a:txBody>
                    <a:bodyPr/>
                    <a:lstStyle/>
                    <a:p>
                      <a:r>
                        <a:rPr lang="nb-NO" sz="1100" dirty="0"/>
                        <a:t>Torsdag</a:t>
                      </a:r>
                    </a:p>
                  </a:txBody>
                  <a:tcPr/>
                </a:tc>
                <a:tc>
                  <a:txBody>
                    <a:bodyPr/>
                    <a:lstStyle/>
                    <a:p>
                      <a:r>
                        <a:rPr lang="nb-NO" sz="1100" dirty="0"/>
                        <a:t>Fredag</a:t>
                      </a:r>
                    </a:p>
                  </a:txBody>
                  <a:tcPr/>
                </a:tc>
                <a:tc>
                  <a:txBody>
                    <a:bodyPr/>
                    <a:lstStyle/>
                    <a:p>
                      <a:r>
                        <a:rPr lang="nb-NO" sz="1100" dirty="0"/>
                        <a:t>Lørdag</a:t>
                      </a:r>
                    </a:p>
                  </a:txBody>
                  <a:tcPr/>
                </a:tc>
                <a:tc>
                  <a:txBody>
                    <a:bodyPr/>
                    <a:lstStyle/>
                    <a:p>
                      <a:r>
                        <a:rPr lang="nb-NO" sz="1100" dirty="0"/>
                        <a:t>Søndag</a:t>
                      </a:r>
                    </a:p>
                  </a:txBody>
                  <a:tcPr/>
                </a:tc>
                <a:extLst>
                  <a:ext uri="{0D108BD9-81ED-4DB2-BD59-A6C34878D82A}">
                    <a16:rowId xmlns:a16="http://schemas.microsoft.com/office/drawing/2014/main" val="10000"/>
                  </a:ext>
                </a:extLst>
              </a:tr>
              <a:tr h="919336">
                <a:tc>
                  <a:txBody>
                    <a:bodyPr/>
                    <a:lstStyle/>
                    <a:p>
                      <a:r>
                        <a:rPr lang="nb-NO" sz="1050" dirty="0"/>
                        <a:t>40</a:t>
                      </a:r>
                    </a:p>
                  </a:txBody>
                  <a:tcPr/>
                </a:tc>
                <a:tc>
                  <a:txBody>
                    <a:bodyPr/>
                    <a:lstStyle/>
                    <a:p>
                      <a:r>
                        <a:rPr lang="nb-NO" sz="1050" dirty="0"/>
                        <a:t>1</a:t>
                      </a:r>
                    </a:p>
                  </a:txBody>
                  <a:tcPr/>
                </a:tc>
                <a:tc>
                  <a:txBody>
                    <a:bodyPr/>
                    <a:lstStyle/>
                    <a:p>
                      <a:r>
                        <a:rPr lang="nb-NO" sz="1050" dirty="0"/>
                        <a:t>2</a:t>
                      </a:r>
                    </a:p>
                  </a:txBody>
                  <a:tcPr/>
                </a:tc>
                <a:tc>
                  <a:txBody>
                    <a:bodyPr/>
                    <a:lstStyle/>
                    <a:p>
                      <a:r>
                        <a:rPr lang="nb-NO" sz="1050" dirty="0"/>
                        <a:t>3</a:t>
                      </a:r>
                    </a:p>
                    <a:p>
                      <a:pPr marL="0" marR="0" lvl="0" indent="0" algn="l" defTabSz="685800" rtl="0" eaLnBrk="1" fontAlgn="auto" latinLnBrk="0" hangingPunct="1">
                        <a:lnSpc>
                          <a:spcPct val="100000"/>
                        </a:lnSpc>
                        <a:spcBef>
                          <a:spcPts val="0"/>
                        </a:spcBef>
                        <a:spcAft>
                          <a:spcPts val="0"/>
                        </a:spcAft>
                        <a:buClrTx/>
                        <a:buSzTx/>
                        <a:buFontTx/>
                        <a:buNone/>
                        <a:tabLst/>
                        <a:defRPr/>
                      </a:pPr>
                      <a:r>
                        <a:rPr lang="nb-NO" sz="1050" dirty="0"/>
                        <a:t>Foreldremøte – invitasjon kommer!</a:t>
                      </a:r>
                    </a:p>
                    <a:p>
                      <a:endParaRPr lang="nb-NO" sz="1050" dirty="0"/>
                    </a:p>
                  </a:txBody>
                  <a:tcPr/>
                </a:tc>
                <a:tc>
                  <a:txBody>
                    <a:bodyPr/>
                    <a:lstStyle/>
                    <a:p>
                      <a:r>
                        <a:rPr lang="nb-NO" sz="1050" dirty="0"/>
                        <a:t>4</a:t>
                      </a:r>
                    </a:p>
                    <a:p>
                      <a:endParaRPr lang="nb-NO" sz="1050" dirty="0"/>
                    </a:p>
                    <a:p>
                      <a:endParaRPr lang="nb-NO" sz="1050" dirty="0"/>
                    </a:p>
                  </a:txBody>
                  <a:tcPr/>
                </a:tc>
                <a:tc>
                  <a:txBody>
                    <a:bodyPr/>
                    <a:lstStyle/>
                    <a:p>
                      <a:r>
                        <a:rPr lang="nb-NO" sz="1050" dirty="0"/>
                        <a:t>5</a:t>
                      </a:r>
                    </a:p>
                    <a:p>
                      <a:endParaRPr lang="nb-NO" sz="1050" dirty="0"/>
                    </a:p>
                    <a:p>
                      <a:r>
                        <a:rPr lang="nb-NO" sz="1050" dirty="0"/>
                        <a:t>Fellessamling</a:t>
                      </a:r>
                    </a:p>
                  </a:txBody>
                  <a:tcPr/>
                </a:tc>
                <a:tc>
                  <a:txBody>
                    <a:bodyPr/>
                    <a:lstStyle/>
                    <a:p>
                      <a:r>
                        <a:rPr lang="nb-NO" sz="1050" dirty="0"/>
                        <a:t>6</a:t>
                      </a:r>
                    </a:p>
                  </a:txBody>
                  <a:tcPr/>
                </a:tc>
                <a:tc>
                  <a:txBody>
                    <a:bodyPr/>
                    <a:lstStyle/>
                    <a:p>
                      <a:r>
                        <a:rPr lang="nb-NO" sz="1050" dirty="0"/>
                        <a:t>7</a:t>
                      </a:r>
                    </a:p>
                  </a:txBody>
                  <a:tcPr/>
                </a:tc>
                <a:extLst>
                  <a:ext uri="{0D108BD9-81ED-4DB2-BD59-A6C34878D82A}">
                    <a16:rowId xmlns:a16="http://schemas.microsoft.com/office/drawing/2014/main" val="10001"/>
                  </a:ext>
                </a:extLst>
              </a:tr>
              <a:tr h="942873">
                <a:tc>
                  <a:txBody>
                    <a:bodyPr/>
                    <a:lstStyle/>
                    <a:p>
                      <a:r>
                        <a:rPr lang="nb-NO" sz="1050" dirty="0"/>
                        <a:t>41</a:t>
                      </a:r>
                    </a:p>
                  </a:txBody>
                  <a:tcPr/>
                </a:tc>
                <a:tc>
                  <a:txBody>
                    <a:bodyPr/>
                    <a:lstStyle/>
                    <a:p>
                      <a:r>
                        <a:rPr lang="nb-NO" sz="1050" dirty="0"/>
                        <a:t>8</a:t>
                      </a:r>
                    </a:p>
                    <a:p>
                      <a:endParaRPr lang="nb-NO" sz="1050" dirty="0"/>
                    </a:p>
                  </a:txBody>
                  <a:tcPr/>
                </a:tc>
                <a:tc>
                  <a:txBody>
                    <a:bodyPr/>
                    <a:lstStyle/>
                    <a:p>
                      <a:r>
                        <a:rPr lang="nb-NO" sz="1050" dirty="0"/>
                        <a:t>9</a:t>
                      </a:r>
                    </a:p>
                  </a:txBody>
                  <a:tcPr/>
                </a:tc>
                <a:tc>
                  <a:txBody>
                    <a:bodyPr/>
                    <a:lstStyle/>
                    <a:p>
                      <a:r>
                        <a:rPr lang="nb-NO" sz="1050" dirty="0"/>
                        <a:t>10</a:t>
                      </a:r>
                    </a:p>
                  </a:txBody>
                  <a:tcPr/>
                </a:tc>
                <a:tc>
                  <a:txBody>
                    <a:bodyPr/>
                    <a:lstStyle/>
                    <a:p>
                      <a:r>
                        <a:rPr lang="nb-NO" sz="1050" dirty="0"/>
                        <a:t>11</a:t>
                      </a:r>
                    </a:p>
                  </a:txBody>
                  <a:tcPr/>
                </a:tc>
                <a:tc>
                  <a:txBody>
                    <a:bodyPr/>
                    <a:lstStyle/>
                    <a:p>
                      <a:r>
                        <a:rPr lang="nb-NO" sz="1050" dirty="0"/>
                        <a:t>12</a:t>
                      </a:r>
                    </a:p>
                    <a:p>
                      <a:endParaRPr lang="nb-NO" sz="1050" dirty="0"/>
                    </a:p>
                    <a:p>
                      <a:r>
                        <a:rPr lang="nb-NO" sz="1050" dirty="0"/>
                        <a:t>Fellessamling</a:t>
                      </a:r>
                    </a:p>
                  </a:txBody>
                  <a:tcPr/>
                </a:tc>
                <a:tc>
                  <a:txBody>
                    <a:bodyPr/>
                    <a:lstStyle/>
                    <a:p>
                      <a:r>
                        <a:rPr lang="nb-NO" sz="1050" dirty="0"/>
                        <a:t>13</a:t>
                      </a:r>
                    </a:p>
                  </a:txBody>
                  <a:tcPr/>
                </a:tc>
                <a:tc>
                  <a:txBody>
                    <a:bodyPr/>
                    <a:lstStyle/>
                    <a:p>
                      <a:r>
                        <a:rPr lang="nb-NO" sz="1050" dirty="0"/>
                        <a:t>14</a:t>
                      </a:r>
                    </a:p>
                  </a:txBody>
                  <a:tcPr/>
                </a:tc>
                <a:extLst>
                  <a:ext uri="{0D108BD9-81ED-4DB2-BD59-A6C34878D82A}">
                    <a16:rowId xmlns:a16="http://schemas.microsoft.com/office/drawing/2014/main" val="10002"/>
                  </a:ext>
                </a:extLst>
              </a:tr>
              <a:tr h="942873">
                <a:tc>
                  <a:txBody>
                    <a:bodyPr/>
                    <a:lstStyle/>
                    <a:p>
                      <a:r>
                        <a:rPr lang="nb-NO" sz="1050" dirty="0"/>
                        <a:t>42</a:t>
                      </a:r>
                    </a:p>
                  </a:txBody>
                  <a:tcPr/>
                </a:tc>
                <a:tc>
                  <a:txBody>
                    <a:bodyPr/>
                    <a:lstStyle/>
                    <a:p>
                      <a:r>
                        <a:rPr lang="nb-NO" sz="1050" dirty="0"/>
                        <a:t>15</a:t>
                      </a:r>
                    </a:p>
                  </a:txBody>
                  <a:tcPr/>
                </a:tc>
                <a:tc>
                  <a:txBody>
                    <a:bodyPr/>
                    <a:lstStyle/>
                    <a:p>
                      <a:r>
                        <a:rPr lang="nb-NO" sz="1050" dirty="0"/>
                        <a:t>16</a:t>
                      </a:r>
                    </a:p>
                    <a:p>
                      <a:endParaRPr lang="nb-NO" sz="1050" dirty="0"/>
                    </a:p>
                    <a:p>
                      <a:r>
                        <a:rPr lang="nb-NO" sz="1050" dirty="0"/>
                        <a:t>Dugnad </a:t>
                      </a:r>
                    </a:p>
                  </a:txBody>
                  <a:tcPr/>
                </a:tc>
                <a:tc>
                  <a:txBody>
                    <a:bodyPr/>
                    <a:lstStyle/>
                    <a:p>
                      <a:r>
                        <a:rPr lang="nb-NO" sz="1050" dirty="0"/>
                        <a:t>17</a:t>
                      </a:r>
                    </a:p>
                  </a:txBody>
                  <a:tcPr/>
                </a:tc>
                <a:tc>
                  <a:txBody>
                    <a:bodyPr/>
                    <a:lstStyle/>
                    <a:p>
                      <a:r>
                        <a:rPr lang="nb-NO" sz="1050" dirty="0"/>
                        <a:t>18</a:t>
                      </a:r>
                    </a:p>
                    <a:p>
                      <a:endParaRPr lang="nb-NO" sz="1050" dirty="0"/>
                    </a:p>
                  </a:txBody>
                  <a:tcPr/>
                </a:tc>
                <a:tc>
                  <a:txBody>
                    <a:bodyPr/>
                    <a:lstStyle/>
                    <a:p>
                      <a:r>
                        <a:rPr lang="nb-NO" sz="1050" dirty="0"/>
                        <a:t>19</a:t>
                      </a:r>
                    </a:p>
                    <a:p>
                      <a:endParaRPr lang="nb-NO" sz="1050" dirty="0"/>
                    </a:p>
                    <a:p>
                      <a:r>
                        <a:rPr lang="nb-NO" sz="1050" dirty="0"/>
                        <a:t>Fellessamling</a:t>
                      </a:r>
                    </a:p>
                  </a:txBody>
                  <a:tcPr/>
                </a:tc>
                <a:tc>
                  <a:txBody>
                    <a:bodyPr/>
                    <a:lstStyle/>
                    <a:p>
                      <a:r>
                        <a:rPr lang="nb-NO" sz="1050" dirty="0"/>
                        <a:t>20</a:t>
                      </a:r>
                    </a:p>
                  </a:txBody>
                  <a:tcPr/>
                </a:tc>
                <a:tc>
                  <a:txBody>
                    <a:bodyPr/>
                    <a:lstStyle/>
                    <a:p>
                      <a:r>
                        <a:rPr lang="nb-NO" sz="1050" dirty="0"/>
                        <a:t>21</a:t>
                      </a:r>
                    </a:p>
                  </a:txBody>
                  <a:tcPr/>
                </a:tc>
                <a:extLst>
                  <a:ext uri="{0D108BD9-81ED-4DB2-BD59-A6C34878D82A}">
                    <a16:rowId xmlns:a16="http://schemas.microsoft.com/office/drawing/2014/main" val="10003"/>
                  </a:ext>
                </a:extLst>
              </a:tr>
              <a:tr h="942873">
                <a:tc>
                  <a:txBody>
                    <a:bodyPr/>
                    <a:lstStyle/>
                    <a:p>
                      <a:r>
                        <a:rPr lang="nb-NO" sz="1050" dirty="0"/>
                        <a:t>43</a:t>
                      </a:r>
                    </a:p>
                  </a:txBody>
                  <a:tcPr/>
                </a:tc>
                <a:tc>
                  <a:txBody>
                    <a:bodyPr/>
                    <a:lstStyle/>
                    <a:p>
                      <a:r>
                        <a:rPr lang="nb-NO" sz="1050" dirty="0"/>
                        <a:t>22</a:t>
                      </a:r>
                    </a:p>
                    <a:p>
                      <a:endParaRPr lang="nb-NO" sz="1050" dirty="0"/>
                    </a:p>
                    <a:p>
                      <a:r>
                        <a:rPr lang="nb-NO" sz="1050" dirty="0"/>
                        <a:t>Internasjonal uke</a:t>
                      </a:r>
                    </a:p>
                    <a:p>
                      <a:endParaRPr lang="nb-NO" sz="1050" dirty="0"/>
                    </a:p>
                  </a:txBody>
                  <a:tcPr/>
                </a:tc>
                <a:tc>
                  <a:txBody>
                    <a:bodyPr/>
                    <a:lstStyle/>
                    <a:p>
                      <a:r>
                        <a:rPr lang="nb-NO" sz="1050" dirty="0"/>
                        <a:t>23</a:t>
                      </a:r>
                    </a:p>
                    <a:p>
                      <a:endParaRPr lang="nb-NO" sz="1050" dirty="0"/>
                    </a:p>
                  </a:txBody>
                  <a:tcPr/>
                </a:tc>
                <a:tc>
                  <a:txBody>
                    <a:bodyPr/>
                    <a:lstStyle/>
                    <a:p>
                      <a:r>
                        <a:rPr lang="nb-NO" sz="1050" dirty="0"/>
                        <a:t>24</a:t>
                      </a:r>
                    </a:p>
                    <a:p>
                      <a:endParaRPr lang="nb-NO" sz="1050" dirty="0"/>
                    </a:p>
                    <a:p>
                      <a:pPr marL="0" marR="0" lvl="0" indent="0" algn="l" defTabSz="685800" rtl="0" eaLnBrk="1" fontAlgn="auto" latinLnBrk="0" hangingPunct="1">
                        <a:lnSpc>
                          <a:spcPct val="100000"/>
                        </a:lnSpc>
                        <a:spcBef>
                          <a:spcPts val="0"/>
                        </a:spcBef>
                        <a:spcAft>
                          <a:spcPts val="0"/>
                        </a:spcAft>
                        <a:buClrTx/>
                        <a:buSzTx/>
                        <a:buFontTx/>
                        <a:buNone/>
                        <a:tabLst/>
                        <a:defRPr/>
                      </a:pPr>
                      <a:r>
                        <a:rPr lang="nb-NO" sz="1050" dirty="0"/>
                        <a:t>Høstfest – invitasjon kommer</a:t>
                      </a:r>
                    </a:p>
                    <a:p>
                      <a:endParaRPr lang="nb-NO" sz="1050" dirty="0"/>
                    </a:p>
                    <a:p>
                      <a:endParaRPr lang="nb-NO" sz="1050" dirty="0"/>
                    </a:p>
                  </a:txBody>
                  <a:tcPr/>
                </a:tc>
                <a:tc>
                  <a:txBody>
                    <a:bodyPr/>
                    <a:lstStyle/>
                    <a:p>
                      <a:r>
                        <a:rPr lang="nb-NO" sz="1050" dirty="0"/>
                        <a:t>25</a:t>
                      </a:r>
                    </a:p>
                    <a:p>
                      <a:endParaRPr lang="nb-NO" sz="1050" dirty="0"/>
                    </a:p>
                    <a:p>
                      <a:endParaRPr lang="nb-NO" sz="1050" dirty="0"/>
                    </a:p>
                  </a:txBody>
                  <a:tcPr/>
                </a:tc>
                <a:tc>
                  <a:txBody>
                    <a:bodyPr/>
                    <a:lstStyle/>
                    <a:p>
                      <a:r>
                        <a:rPr lang="nb-NO" sz="1050" dirty="0"/>
                        <a:t>26</a:t>
                      </a:r>
                    </a:p>
                    <a:p>
                      <a:endParaRPr lang="nb-NO" sz="1050" dirty="0"/>
                    </a:p>
                    <a:p>
                      <a:r>
                        <a:rPr lang="nb-NO" sz="1050" dirty="0"/>
                        <a:t>Fellessamling</a:t>
                      </a:r>
                    </a:p>
                  </a:txBody>
                  <a:tcPr/>
                </a:tc>
                <a:tc>
                  <a:txBody>
                    <a:bodyPr/>
                    <a:lstStyle/>
                    <a:p>
                      <a:r>
                        <a:rPr lang="nb-NO" sz="1050" dirty="0"/>
                        <a:t>27</a:t>
                      </a:r>
                    </a:p>
                  </a:txBody>
                  <a:tcPr/>
                </a:tc>
                <a:tc>
                  <a:txBody>
                    <a:bodyPr/>
                    <a:lstStyle/>
                    <a:p>
                      <a:r>
                        <a:rPr lang="nb-NO" sz="1050" dirty="0"/>
                        <a:t>28</a:t>
                      </a:r>
                    </a:p>
                  </a:txBody>
                  <a:tcPr/>
                </a:tc>
                <a:extLst>
                  <a:ext uri="{0D108BD9-81ED-4DB2-BD59-A6C34878D82A}">
                    <a16:rowId xmlns:a16="http://schemas.microsoft.com/office/drawing/2014/main" val="10004"/>
                  </a:ext>
                </a:extLst>
              </a:tr>
              <a:tr h="971037">
                <a:tc>
                  <a:txBody>
                    <a:bodyPr/>
                    <a:lstStyle/>
                    <a:p>
                      <a:r>
                        <a:rPr lang="nb-NO" sz="1050" dirty="0"/>
                        <a:t>44</a:t>
                      </a:r>
                    </a:p>
                  </a:txBody>
                  <a:tcPr/>
                </a:tc>
                <a:tc>
                  <a:txBody>
                    <a:bodyPr/>
                    <a:lstStyle/>
                    <a:p>
                      <a:r>
                        <a:rPr lang="nb-NO" sz="1050" dirty="0"/>
                        <a:t>29</a:t>
                      </a:r>
                    </a:p>
                  </a:txBody>
                  <a:tcPr/>
                </a:tc>
                <a:tc>
                  <a:txBody>
                    <a:bodyPr/>
                    <a:lstStyle/>
                    <a:p>
                      <a:r>
                        <a:rPr lang="nb-NO" sz="1050" dirty="0"/>
                        <a:t>30</a:t>
                      </a:r>
                    </a:p>
                    <a:p>
                      <a:endParaRPr lang="nb-NO" sz="1050" dirty="0"/>
                    </a:p>
                  </a:txBody>
                  <a:tcPr/>
                </a:tc>
                <a:tc>
                  <a:txBody>
                    <a:bodyPr/>
                    <a:lstStyle/>
                    <a:p>
                      <a:r>
                        <a:rPr lang="nb-NO" sz="1050" dirty="0"/>
                        <a:t>31</a:t>
                      </a:r>
                    </a:p>
                  </a:txBody>
                  <a:tcPr/>
                </a:tc>
                <a:tc>
                  <a:txBody>
                    <a:bodyPr/>
                    <a:lstStyle/>
                    <a:p>
                      <a:endParaRPr lang="nb-NO" sz="1050" dirty="0"/>
                    </a:p>
                    <a:p>
                      <a:endParaRPr lang="nb-NO" sz="1050" dirty="0"/>
                    </a:p>
                  </a:txBody>
                  <a:tcPr/>
                </a:tc>
                <a:tc>
                  <a:txBody>
                    <a:bodyPr/>
                    <a:lstStyle/>
                    <a:p>
                      <a:endParaRPr lang="nb-NO" sz="1050" dirty="0"/>
                    </a:p>
                    <a:p>
                      <a:endParaRPr lang="nb-NO" sz="1050" dirty="0"/>
                    </a:p>
                    <a:p>
                      <a:endParaRPr lang="nb-NO" sz="1050" dirty="0"/>
                    </a:p>
                  </a:txBody>
                  <a:tcPr/>
                </a:tc>
                <a:tc>
                  <a:txBody>
                    <a:bodyPr/>
                    <a:lstStyle/>
                    <a:p>
                      <a:endParaRPr lang="nb-NO" sz="1050" dirty="0"/>
                    </a:p>
                  </a:txBody>
                  <a:tcPr/>
                </a:tc>
                <a:tc>
                  <a:txBody>
                    <a:bodyPr/>
                    <a:lstStyle/>
                    <a:p>
                      <a:endParaRPr lang="nb-NO" sz="1050" dirty="0"/>
                    </a:p>
                  </a:txBody>
                  <a:tcPr/>
                </a:tc>
                <a:extLst>
                  <a:ext uri="{0D108BD9-81ED-4DB2-BD59-A6C34878D82A}">
                    <a16:rowId xmlns:a16="http://schemas.microsoft.com/office/drawing/2014/main" val="10005"/>
                  </a:ext>
                </a:extLst>
              </a:tr>
            </a:tbl>
          </a:graphicData>
        </a:graphic>
      </p:graphicFrame>
      <p:pic>
        <p:nvPicPr>
          <p:cNvPr id="8" name="Bilde 7" descr="sos.jpg"/>
          <p:cNvPicPr>
            <a:picLocks noChangeAspect="1"/>
          </p:cNvPicPr>
          <p:nvPr/>
        </p:nvPicPr>
        <p:blipFill>
          <a:blip r:embed="rId2" cstate="print"/>
          <a:stretch>
            <a:fillRect/>
          </a:stretch>
        </p:blipFill>
        <p:spPr>
          <a:xfrm>
            <a:off x="5796136" y="445504"/>
            <a:ext cx="864096" cy="355476"/>
          </a:xfrm>
          <a:prstGeom prst="rect">
            <a:avLst/>
          </a:prstGeom>
        </p:spPr>
      </p:pic>
      <p:pic>
        <p:nvPicPr>
          <p:cNvPr id="7" name="Bilde 6">
            <a:extLst>
              <a:ext uri="{FF2B5EF4-FFF2-40B4-BE49-F238E27FC236}">
                <a16:creationId xmlns:a16="http://schemas.microsoft.com/office/drawing/2014/main" id="{FE37537F-8E02-46B4-AF36-2D31C282E8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3808" y="3651280"/>
            <a:ext cx="648072" cy="54613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tel 9"/>
          <p:cNvSpPr>
            <a:spLocks noGrp="1"/>
          </p:cNvSpPr>
          <p:nvPr>
            <p:ph type="title"/>
          </p:nvPr>
        </p:nvSpPr>
        <p:spPr>
          <a:xfrm>
            <a:off x="539552" y="157957"/>
            <a:ext cx="8147248" cy="731043"/>
          </a:xfrm>
        </p:spPr>
        <p:txBody>
          <a:bodyPr>
            <a:normAutofit/>
          </a:bodyPr>
          <a:lstStyle/>
          <a:p>
            <a:pPr algn="ctr"/>
            <a:r>
              <a:rPr lang="nb-NO" sz="2000" b="1" dirty="0">
                <a:latin typeface="Arial" panose="020B0604020202020204" pitchFamily="34" charset="0"/>
                <a:cs typeface="Arial" panose="020B0604020202020204" pitchFamily="34" charset="0"/>
              </a:rPr>
              <a:t>Prosjekt: «Leseglede»</a:t>
            </a:r>
            <a:br>
              <a:rPr lang="nb-NO" dirty="0">
                <a:latin typeface="Arial" panose="020B0604020202020204" pitchFamily="34" charset="0"/>
                <a:cs typeface="Arial" panose="020B0604020202020204" pitchFamily="34" charset="0"/>
              </a:rPr>
            </a:br>
            <a:endParaRPr lang="nb-NO" sz="800" dirty="0">
              <a:latin typeface="Arial" panose="020B0604020202020204" pitchFamily="34" charset="0"/>
              <a:cs typeface="Arial" panose="020B0604020202020204" pitchFamily="34" charset="0"/>
            </a:endParaRPr>
          </a:p>
        </p:txBody>
      </p:sp>
      <p:sp>
        <p:nvSpPr>
          <p:cNvPr id="4" name="Plassholder for innhold 3"/>
          <p:cNvSpPr>
            <a:spLocks noGrp="1"/>
          </p:cNvSpPr>
          <p:nvPr>
            <p:ph idx="1"/>
          </p:nvPr>
        </p:nvSpPr>
        <p:spPr>
          <a:xfrm>
            <a:off x="4572000" y="738982"/>
            <a:ext cx="4464496" cy="5853113"/>
          </a:xfrm>
        </p:spPr>
        <p:txBody>
          <a:bodyPr>
            <a:normAutofit/>
          </a:bodyPr>
          <a:lstStyle/>
          <a:p>
            <a:pPr>
              <a:buNone/>
            </a:pPr>
            <a:r>
              <a:rPr lang="nb-NO" sz="1400" dirty="0"/>
              <a:t>	</a:t>
            </a:r>
          </a:p>
          <a:p>
            <a:pPr>
              <a:buFontTx/>
              <a:buChar char="-"/>
            </a:pPr>
            <a:endParaRPr lang="nb-NO" dirty="0"/>
          </a:p>
        </p:txBody>
      </p:sp>
      <p:sp>
        <p:nvSpPr>
          <p:cNvPr id="3" name="Plassholder for tekst 2"/>
          <p:cNvSpPr>
            <a:spLocks noGrp="1"/>
          </p:cNvSpPr>
          <p:nvPr>
            <p:ph type="body" sz="half" idx="2"/>
          </p:nvPr>
        </p:nvSpPr>
        <p:spPr>
          <a:xfrm>
            <a:off x="395536" y="1027418"/>
            <a:ext cx="3825652" cy="5647943"/>
          </a:xfrm>
        </p:spPr>
        <p:txBody>
          <a:bodyPr>
            <a:normAutofit/>
          </a:bodyPr>
          <a:lstStyle/>
          <a:p>
            <a:r>
              <a:rPr lang="nb-NO" dirty="0">
                <a:latin typeface="Arial" panose="020B0604020202020204" pitchFamily="34" charset="0"/>
                <a:cs typeface="Arial" panose="020B0604020202020204" pitchFamily="34" charset="0"/>
              </a:rPr>
              <a:t>Barnehagen har siden januar 2016 deltatt i Språktiltaket gjennom Stavanger kommune. Vi har fått ekstern veiledning av en språkpedagog fra Ressurssenter for styrket barnehagetilbud. Dette har gitt oss større innsikt i viktigheten av tidlig fokus på språkstimulering gjennom systematisk språkarbeid i mindre grupper flere ganger i uka.</a:t>
            </a:r>
          </a:p>
          <a:p>
            <a:r>
              <a:rPr lang="nb-NO" dirty="0">
                <a:solidFill>
                  <a:schemeClr val="tx1"/>
                </a:solidFill>
                <a:latin typeface="Arial" panose="020B0604020202020204" pitchFamily="34" charset="0"/>
                <a:cs typeface="Arial" panose="020B0604020202020204" pitchFamily="34" charset="0"/>
              </a:rPr>
              <a:t>Vi har søkt og fått innvilget midler for andre år på rad til et prosjekt som vi har kalt «LESEGLEDE». Dette er en del av vår videreføring av Språktiltaket. Vi fordyper oss i lesing av bøker for barn – med fokus både på stimulering av barns språkutvikling samt egenverdien lesing av bøker har både sosialt og kulturelt. Med økt fokus på lesing vil vi skape leseglede blant barn og voksne, samtidig som vi vil øke barnas ordforråd, begrepsforståelse og styrke deres </a:t>
            </a:r>
            <a:r>
              <a:rPr lang="nb-NO" dirty="0" err="1">
                <a:solidFill>
                  <a:schemeClr val="tx1"/>
                </a:solidFill>
                <a:latin typeface="Arial" panose="020B0604020202020204" pitchFamily="34" charset="0"/>
                <a:cs typeface="Arial" panose="020B0604020202020204" pitchFamily="34" charset="0"/>
              </a:rPr>
              <a:t>kommunikative</a:t>
            </a:r>
            <a:r>
              <a:rPr lang="nb-NO" dirty="0">
                <a:solidFill>
                  <a:schemeClr val="tx1"/>
                </a:solidFill>
                <a:latin typeface="Arial" panose="020B0604020202020204" pitchFamily="34" charset="0"/>
                <a:cs typeface="Arial" panose="020B0604020202020204" pitchFamily="34" charset="0"/>
              </a:rPr>
              <a:t> kompetanse.</a:t>
            </a:r>
          </a:p>
          <a:p>
            <a:endParaRPr lang="nb-NO" sz="1400" u="sng" dirty="0">
              <a:latin typeface="Arial" panose="020B0604020202020204" pitchFamily="34" charset="0"/>
              <a:cs typeface="Arial" panose="020B0604020202020204" pitchFamily="34" charset="0"/>
            </a:endParaRPr>
          </a:p>
          <a:p>
            <a:endParaRPr lang="nb-NO" sz="1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endParaRPr lang="nb-NO" dirty="0">
              <a:latin typeface="Arial" panose="020B0604020202020204" pitchFamily="34" charset="0"/>
              <a:cs typeface="Arial" panose="020B0604020202020204" pitchFamily="34" charset="0"/>
            </a:endParaRPr>
          </a:p>
          <a:p>
            <a:endParaRPr lang="nb-NO"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endParaRPr lang="nb-NO" dirty="0"/>
          </a:p>
          <a:p>
            <a:pPr marL="285750" indent="-285750">
              <a:buFont typeface="Wingdings" panose="05000000000000000000" pitchFamily="2" charset="2"/>
              <a:buChar char="q"/>
            </a:pPr>
            <a:endParaRPr lang="nb-NO" dirty="0"/>
          </a:p>
          <a:p>
            <a:pPr marL="285750" indent="-285750">
              <a:buFont typeface="Wingdings" panose="05000000000000000000" pitchFamily="2" charset="2"/>
              <a:buChar char="q"/>
            </a:pPr>
            <a:endParaRPr lang="nb-NO" dirty="0"/>
          </a:p>
          <a:p>
            <a:pPr marL="285750" indent="-285750">
              <a:buFont typeface="Wingdings" panose="05000000000000000000" pitchFamily="2" charset="2"/>
              <a:buChar char="q"/>
            </a:pPr>
            <a:endParaRPr lang="nb-NO" dirty="0"/>
          </a:p>
          <a:p>
            <a:pPr marL="285750" indent="-285750">
              <a:buFont typeface="Wingdings" panose="05000000000000000000" pitchFamily="2" charset="2"/>
              <a:buChar char="q"/>
            </a:pPr>
            <a:endParaRPr lang="nb-NO" dirty="0"/>
          </a:p>
          <a:p>
            <a:pPr marL="285750" indent="-285750">
              <a:buFont typeface="Wingdings" panose="05000000000000000000" pitchFamily="2" charset="2"/>
              <a:buChar char="q"/>
            </a:pPr>
            <a:endParaRPr lang="nb-NO" dirty="0"/>
          </a:p>
          <a:p>
            <a:pPr marL="285750" indent="-285750">
              <a:buFont typeface="Wingdings" panose="05000000000000000000" pitchFamily="2" charset="2"/>
              <a:buChar char="q"/>
            </a:pPr>
            <a:endParaRPr lang="nb-NO" dirty="0"/>
          </a:p>
          <a:p>
            <a:pPr marL="1143000" indent="-1143000">
              <a:buFont typeface="Wingdings" panose="05000000000000000000" pitchFamily="2" charset="2"/>
              <a:buChar char="q"/>
            </a:pPr>
            <a:endParaRPr lang="nb-NO" sz="9600" i="1" dirty="0"/>
          </a:p>
          <a:p>
            <a:pPr marL="1143000" indent="-1143000">
              <a:buFont typeface="Wingdings" panose="05000000000000000000" pitchFamily="2" charset="2"/>
              <a:buChar char="q"/>
            </a:pPr>
            <a:endParaRPr lang="nb-NO" sz="9600" i="1" dirty="0"/>
          </a:p>
          <a:p>
            <a:pPr marL="1143000" indent="-1143000">
              <a:buFont typeface="Wingdings" panose="05000000000000000000" pitchFamily="2" charset="2"/>
              <a:buChar char="q"/>
            </a:pPr>
            <a:endParaRPr lang="nb-NO" sz="9600" i="1" dirty="0"/>
          </a:p>
        </p:txBody>
      </p:sp>
      <p:sp>
        <p:nvSpPr>
          <p:cNvPr id="7" name="Plassholder for bunntekst 6"/>
          <p:cNvSpPr>
            <a:spLocks noGrp="1"/>
          </p:cNvSpPr>
          <p:nvPr>
            <p:ph type="ftr" sz="quarter" idx="11"/>
          </p:nvPr>
        </p:nvSpPr>
        <p:spPr>
          <a:xfrm>
            <a:off x="2844010" y="6310237"/>
            <a:ext cx="3538331" cy="365125"/>
          </a:xfrm>
        </p:spPr>
        <p:txBody>
          <a:bodyPr/>
          <a:lstStyle/>
          <a:p>
            <a:r>
              <a:rPr lang="nb-NO" dirty="0">
                <a:solidFill>
                  <a:schemeClr val="tx1"/>
                </a:solidFill>
              </a:rPr>
              <a:t>14</a:t>
            </a:r>
          </a:p>
        </p:txBody>
      </p:sp>
      <p:sp>
        <p:nvSpPr>
          <p:cNvPr id="6" name="Plassholder for innhold 5"/>
          <p:cNvSpPr>
            <a:spLocks noGrp="1"/>
          </p:cNvSpPr>
          <p:nvPr>
            <p:ph sz="quarter" idx="4294967295"/>
          </p:nvPr>
        </p:nvSpPr>
        <p:spPr>
          <a:xfrm>
            <a:off x="4640759" y="738983"/>
            <a:ext cx="4489450" cy="6120912"/>
          </a:xfrm>
        </p:spPr>
        <p:txBody>
          <a:bodyPr>
            <a:normAutofit fontScale="55000" lnSpcReduction="20000"/>
          </a:bodyPr>
          <a:lstStyle/>
          <a:p>
            <a:pPr>
              <a:buNone/>
            </a:pPr>
            <a:endParaRPr lang="nb-NO" sz="1200" dirty="0">
              <a:solidFill>
                <a:schemeClr val="tx1"/>
              </a:solidFill>
            </a:endParaRPr>
          </a:p>
          <a:p>
            <a:pPr marL="34290" indent="0">
              <a:lnSpc>
                <a:spcPct val="120000"/>
              </a:lnSpc>
              <a:buNone/>
            </a:pPr>
            <a:r>
              <a:rPr lang="nb-NO" sz="2500" b="1" u="sng" dirty="0">
                <a:solidFill>
                  <a:schemeClr val="tx1"/>
                </a:solidFill>
                <a:latin typeface="Arial" panose="020B0604020202020204" pitchFamily="34" charset="0"/>
                <a:cs typeface="Arial" panose="020B0604020202020204" pitchFamily="34" charset="0"/>
              </a:rPr>
              <a:t>Mål:</a:t>
            </a:r>
          </a:p>
          <a:p>
            <a:pPr marL="34290" indent="0">
              <a:lnSpc>
                <a:spcPct val="120000"/>
              </a:lnSpc>
              <a:buNone/>
            </a:pPr>
            <a:endParaRPr lang="nb-NO" sz="1900" b="1" u="sng" dirty="0">
              <a:latin typeface="Arial" panose="020B0604020202020204" pitchFamily="34" charset="0"/>
              <a:cs typeface="Arial" panose="020B0604020202020204" pitchFamily="34" charset="0"/>
            </a:endParaRPr>
          </a:p>
          <a:p>
            <a:pPr marL="34290" indent="0">
              <a:lnSpc>
                <a:spcPct val="120000"/>
              </a:lnSpc>
              <a:buNone/>
            </a:pPr>
            <a:r>
              <a:rPr lang="nb-NO" sz="1900" b="1" u="sng" dirty="0">
                <a:solidFill>
                  <a:schemeClr val="tx1"/>
                </a:solidFill>
                <a:latin typeface="Arial" panose="020B0604020202020204" pitchFamily="34" charset="0"/>
                <a:cs typeface="Arial" panose="020B0604020202020204" pitchFamily="34" charset="0"/>
              </a:rPr>
              <a:t>Barn:</a:t>
            </a:r>
          </a:p>
          <a:p>
            <a:pPr lvl="0">
              <a:lnSpc>
                <a:spcPct val="120000"/>
              </a:lnSpc>
              <a:buFont typeface="Wingdings" panose="05000000000000000000" pitchFamily="2" charset="2"/>
              <a:buChar char="q"/>
            </a:pPr>
            <a:r>
              <a:rPr lang="nb-NO" sz="1900" dirty="0">
                <a:latin typeface="Arial" panose="020B0604020202020204" pitchFamily="34" charset="0"/>
                <a:cs typeface="Arial" panose="020B0604020202020204" pitchFamily="34" charset="0"/>
              </a:rPr>
              <a:t>Oppleve leseglede</a:t>
            </a:r>
          </a:p>
          <a:p>
            <a:pPr lvl="0">
              <a:lnSpc>
                <a:spcPct val="120000"/>
              </a:lnSpc>
              <a:buFont typeface="Wingdings" panose="05000000000000000000" pitchFamily="2" charset="2"/>
              <a:buChar char="q"/>
            </a:pPr>
            <a:r>
              <a:rPr lang="nb-NO" sz="1900" dirty="0">
                <a:latin typeface="Arial" panose="020B0604020202020204" pitchFamily="34" charset="0"/>
                <a:cs typeface="Arial" panose="020B0604020202020204" pitchFamily="34" charset="0"/>
              </a:rPr>
              <a:t>Øke barnas ordforråd </a:t>
            </a:r>
          </a:p>
          <a:p>
            <a:pPr lvl="0">
              <a:lnSpc>
                <a:spcPct val="120000"/>
              </a:lnSpc>
              <a:buFont typeface="Wingdings" panose="05000000000000000000" pitchFamily="2" charset="2"/>
              <a:buChar char="q"/>
            </a:pPr>
            <a:r>
              <a:rPr lang="nb-NO" sz="1900" dirty="0">
                <a:latin typeface="Arial" panose="020B0604020202020204" pitchFamily="34" charset="0"/>
                <a:cs typeface="Arial" panose="020B0604020202020204" pitchFamily="34" charset="0"/>
              </a:rPr>
              <a:t>Gi barna mer grunnlag for undring, fantasi og spørsmål</a:t>
            </a:r>
          </a:p>
          <a:p>
            <a:pPr lvl="0">
              <a:lnSpc>
                <a:spcPct val="120000"/>
              </a:lnSpc>
              <a:buFont typeface="Wingdings" panose="05000000000000000000" pitchFamily="2" charset="2"/>
              <a:buChar char="q"/>
            </a:pPr>
            <a:r>
              <a:rPr lang="nb-NO" sz="1900" dirty="0">
                <a:latin typeface="Arial" panose="020B0604020202020204" pitchFamily="34" charset="0"/>
                <a:cs typeface="Arial" panose="020B0604020202020204" pitchFamily="34" charset="0"/>
              </a:rPr>
              <a:t>Styrke </a:t>
            </a:r>
            <a:r>
              <a:rPr lang="nb-NO" sz="1900" dirty="0" err="1">
                <a:latin typeface="Arial" panose="020B0604020202020204" pitchFamily="34" charset="0"/>
                <a:cs typeface="Arial" panose="020B0604020202020204" pitchFamily="34" charset="0"/>
              </a:rPr>
              <a:t>kommunikativ</a:t>
            </a:r>
            <a:r>
              <a:rPr lang="nb-NO" sz="1900" dirty="0">
                <a:latin typeface="Arial" panose="020B0604020202020204" pitchFamily="34" charset="0"/>
                <a:cs typeface="Arial" panose="020B0604020202020204" pitchFamily="34" charset="0"/>
              </a:rPr>
              <a:t> kompetanse som igjen styrker sosial kompetanse</a:t>
            </a:r>
          </a:p>
          <a:p>
            <a:pPr lvl="0">
              <a:lnSpc>
                <a:spcPct val="120000"/>
              </a:lnSpc>
              <a:buFont typeface="Wingdings" panose="05000000000000000000" pitchFamily="2" charset="2"/>
              <a:buChar char="q"/>
            </a:pPr>
            <a:r>
              <a:rPr lang="nb-NO" sz="1900" dirty="0">
                <a:latin typeface="Arial" panose="020B0604020202020204" pitchFamily="34" charset="0"/>
                <a:cs typeface="Arial" panose="020B0604020202020204" pitchFamily="34" charset="0"/>
              </a:rPr>
              <a:t>Fremme godt språk så barna er bedre rustet til skolestart</a:t>
            </a:r>
          </a:p>
          <a:p>
            <a:pPr lvl="0">
              <a:lnSpc>
                <a:spcPct val="120000"/>
              </a:lnSpc>
              <a:buFont typeface="Wingdings" panose="05000000000000000000" pitchFamily="2" charset="2"/>
              <a:buChar char="q"/>
            </a:pPr>
            <a:r>
              <a:rPr lang="nb-NO" sz="1900" dirty="0">
                <a:latin typeface="Arial" panose="020B0604020202020204" pitchFamily="34" charset="0"/>
                <a:cs typeface="Arial" panose="020B0604020202020204" pitchFamily="34" charset="0"/>
              </a:rPr>
              <a:t>Styrke språkutviklingen hos flerspråklige barn</a:t>
            </a:r>
          </a:p>
          <a:p>
            <a:pPr marL="34290" indent="0">
              <a:lnSpc>
                <a:spcPct val="120000"/>
              </a:lnSpc>
              <a:buNone/>
            </a:pPr>
            <a:endParaRPr lang="nb-NO" sz="1900" dirty="0">
              <a:latin typeface="Arial" panose="020B0604020202020204" pitchFamily="34" charset="0"/>
              <a:cs typeface="Arial" panose="020B0604020202020204" pitchFamily="34" charset="0"/>
            </a:endParaRPr>
          </a:p>
          <a:p>
            <a:pPr marL="34290" indent="0">
              <a:lnSpc>
                <a:spcPct val="120000"/>
              </a:lnSpc>
              <a:buNone/>
            </a:pPr>
            <a:r>
              <a:rPr lang="nb-NO" sz="1900" b="1" u="sng" dirty="0">
                <a:solidFill>
                  <a:schemeClr val="tx1"/>
                </a:solidFill>
                <a:latin typeface="Arial" panose="020B0604020202020204" pitchFamily="34" charset="0"/>
                <a:cs typeface="Arial" panose="020B0604020202020204" pitchFamily="34" charset="0"/>
              </a:rPr>
              <a:t>Personal:</a:t>
            </a:r>
          </a:p>
          <a:p>
            <a:pPr lvl="0">
              <a:lnSpc>
                <a:spcPct val="120000"/>
              </a:lnSpc>
              <a:buFont typeface="Wingdings" panose="05000000000000000000" pitchFamily="2" charset="2"/>
              <a:buChar char="q"/>
            </a:pPr>
            <a:r>
              <a:rPr lang="nb-NO" sz="1900" dirty="0">
                <a:latin typeface="Arial" panose="020B0604020202020204" pitchFamily="34" charset="0"/>
                <a:cs typeface="Arial" panose="020B0604020202020204" pitchFamily="34" charset="0"/>
              </a:rPr>
              <a:t>Økt kunnskap om lesingens verdi for barnas språkutvikling</a:t>
            </a:r>
          </a:p>
          <a:p>
            <a:pPr lvl="0">
              <a:lnSpc>
                <a:spcPct val="120000"/>
              </a:lnSpc>
              <a:buFont typeface="Wingdings" panose="05000000000000000000" pitchFamily="2" charset="2"/>
              <a:buChar char="q"/>
            </a:pPr>
            <a:r>
              <a:rPr lang="nb-NO" sz="1900" dirty="0">
                <a:latin typeface="Arial" panose="020B0604020202020204" pitchFamily="34" charset="0"/>
                <a:cs typeface="Arial" panose="020B0604020202020204" pitchFamily="34" charset="0"/>
              </a:rPr>
              <a:t>Skape og oppleve lese- og formidlingsglede</a:t>
            </a:r>
          </a:p>
          <a:p>
            <a:pPr lvl="0">
              <a:lnSpc>
                <a:spcPct val="120000"/>
              </a:lnSpc>
              <a:buFont typeface="Wingdings" panose="05000000000000000000" pitchFamily="2" charset="2"/>
              <a:buChar char="q"/>
            </a:pPr>
            <a:r>
              <a:rPr lang="nb-NO" sz="1900" dirty="0">
                <a:latin typeface="Arial" panose="020B0604020202020204" pitchFamily="34" charset="0"/>
                <a:cs typeface="Arial" panose="020B0604020202020204" pitchFamily="34" charset="0"/>
              </a:rPr>
              <a:t>Språkarbeidet skal være implementert i barnehagen ved prosjektperiodens utgang, og det skal videreføres som en av grunnsteinene i Byhaugen barnehages målrettede arbeid</a:t>
            </a:r>
          </a:p>
          <a:p>
            <a:pPr marL="34290" lvl="0" indent="0">
              <a:lnSpc>
                <a:spcPct val="120000"/>
              </a:lnSpc>
              <a:buNone/>
            </a:pPr>
            <a:endParaRPr lang="nb-NO" sz="1900" dirty="0">
              <a:latin typeface="Arial" panose="020B0604020202020204" pitchFamily="34" charset="0"/>
              <a:cs typeface="Arial" panose="020B0604020202020204" pitchFamily="34" charset="0"/>
            </a:endParaRPr>
          </a:p>
          <a:p>
            <a:pPr marL="34290" indent="0">
              <a:lnSpc>
                <a:spcPct val="120000"/>
              </a:lnSpc>
              <a:buNone/>
            </a:pPr>
            <a:r>
              <a:rPr lang="nb-NO" sz="1900" b="1" u="sng" dirty="0">
                <a:solidFill>
                  <a:schemeClr val="tx1"/>
                </a:solidFill>
                <a:latin typeface="Arial" panose="020B0604020202020204" pitchFamily="34" charset="0"/>
                <a:cs typeface="Arial" panose="020B0604020202020204" pitchFamily="34" charset="0"/>
              </a:rPr>
              <a:t>Foreldre:</a:t>
            </a:r>
          </a:p>
          <a:p>
            <a:pPr lvl="0">
              <a:lnSpc>
                <a:spcPct val="120000"/>
              </a:lnSpc>
              <a:buFont typeface="Wingdings" panose="05000000000000000000" pitchFamily="2" charset="2"/>
              <a:buChar char="q"/>
            </a:pPr>
            <a:r>
              <a:rPr lang="nb-NO" sz="1900" dirty="0">
                <a:latin typeface="Arial" panose="020B0604020202020204" pitchFamily="34" charset="0"/>
                <a:cs typeface="Arial" panose="020B0604020202020204" pitchFamily="34" charset="0"/>
              </a:rPr>
              <a:t>Økt kunnskap om lesingens verdi for barnas språkutvikling</a:t>
            </a:r>
          </a:p>
          <a:p>
            <a:pPr lvl="0">
              <a:lnSpc>
                <a:spcPct val="120000"/>
              </a:lnSpc>
              <a:buFont typeface="Wingdings" panose="05000000000000000000" pitchFamily="2" charset="2"/>
              <a:buChar char="q"/>
            </a:pPr>
            <a:r>
              <a:rPr lang="nb-NO" sz="1900" dirty="0">
                <a:latin typeface="Arial" panose="020B0604020202020204" pitchFamily="34" charset="0"/>
                <a:cs typeface="Arial" panose="020B0604020202020204" pitchFamily="34" charset="0"/>
              </a:rPr>
              <a:t>Skape leseglede i hjemmet</a:t>
            </a:r>
          </a:p>
          <a:p>
            <a:pPr marL="34290" indent="0">
              <a:buNone/>
            </a:pPr>
            <a:endParaRPr lang="nb-NO" sz="1200" dirty="0">
              <a:solidFill>
                <a:schemeClr val="tx1"/>
              </a:solidFill>
            </a:endParaRPr>
          </a:p>
        </p:txBody>
      </p:sp>
      <p:sp>
        <p:nvSpPr>
          <p:cNvPr id="2" name="TekstSylinder 1"/>
          <p:cNvSpPr txBox="1"/>
          <p:nvPr/>
        </p:nvSpPr>
        <p:spPr>
          <a:xfrm>
            <a:off x="568454" y="4653136"/>
            <a:ext cx="1924743" cy="2354491"/>
          </a:xfrm>
          <a:prstGeom prst="rect">
            <a:avLst/>
          </a:prstGeom>
          <a:noFill/>
        </p:spPr>
        <p:txBody>
          <a:bodyPr wrap="square" rtlCol="0">
            <a:spAutoFit/>
          </a:bodyPr>
          <a:lstStyle/>
          <a:p>
            <a:pPr>
              <a:lnSpc>
                <a:spcPct val="150000"/>
              </a:lnSpc>
            </a:pPr>
            <a:r>
              <a:rPr lang="nb-NO" sz="1400" b="1" u="sng" dirty="0">
                <a:latin typeface="Arial" panose="020B0604020202020204" pitchFamily="34" charset="0"/>
                <a:cs typeface="Arial" panose="020B0604020202020204" pitchFamily="34" charset="0"/>
              </a:rPr>
              <a:t>Metoder:</a:t>
            </a:r>
          </a:p>
          <a:p>
            <a:pPr marL="285750" indent="-285750">
              <a:lnSpc>
                <a:spcPct val="150000"/>
              </a:lnSpc>
              <a:buFont typeface="Wingdings" panose="05000000000000000000" pitchFamily="2" charset="2"/>
              <a:buChar char="q"/>
            </a:pPr>
            <a:r>
              <a:rPr lang="nb-NO" sz="1400" dirty="0">
                <a:solidFill>
                  <a:schemeClr val="accent1"/>
                </a:solidFill>
                <a:latin typeface="Arial" panose="020B0604020202020204" pitchFamily="34" charset="0"/>
                <a:cs typeface="Arial" panose="020B0604020202020204" pitchFamily="34" charset="0"/>
              </a:rPr>
              <a:t>Lesestunder</a:t>
            </a:r>
          </a:p>
          <a:p>
            <a:pPr marL="285750" indent="-285750">
              <a:lnSpc>
                <a:spcPct val="150000"/>
              </a:lnSpc>
              <a:buFont typeface="Wingdings" panose="05000000000000000000" pitchFamily="2" charset="2"/>
              <a:buChar char="q"/>
            </a:pPr>
            <a:r>
              <a:rPr lang="nb-NO" sz="1400" dirty="0">
                <a:solidFill>
                  <a:schemeClr val="accent1"/>
                </a:solidFill>
                <a:latin typeface="Arial" panose="020B0604020202020204" pitchFamily="34" charset="0"/>
                <a:cs typeface="Arial" panose="020B0604020202020204" pitchFamily="34" charset="0"/>
              </a:rPr>
              <a:t>Språksamlinger</a:t>
            </a:r>
          </a:p>
          <a:p>
            <a:pPr marL="285750" indent="-285750">
              <a:lnSpc>
                <a:spcPct val="150000"/>
              </a:lnSpc>
              <a:buFont typeface="Wingdings" panose="05000000000000000000" pitchFamily="2" charset="2"/>
              <a:buChar char="q"/>
            </a:pPr>
            <a:r>
              <a:rPr lang="nb-NO" sz="1400" dirty="0">
                <a:solidFill>
                  <a:schemeClr val="accent1"/>
                </a:solidFill>
                <a:latin typeface="Arial" panose="020B0604020202020204" pitchFamily="34" charset="0"/>
                <a:cs typeface="Arial" panose="020B0604020202020204" pitchFamily="34" charset="0"/>
              </a:rPr>
              <a:t>Tekstskaping</a:t>
            </a:r>
          </a:p>
          <a:p>
            <a:pPr marL="285750" indent="-285750">
              <a:lnSpc>
                <a:spcPct val="150000"/>
              </a:lnSpc>
              <a:buFont typeface="Wingdings" panose="05000000000000000000" pitchFamily="2" charset="2"/>
              <a:buChar char="q"/>
            </a:pPr>
            <a:r>
              <a:rPr lang="nb-NO" sz="1400" dirty="0">
                <a:solidFill>
                  <a:schemeClr val="accent1"/>
                </a:solidFill>
                <a:latin typeface="Arial" panose="020B0604020202020204" pitchFamily="34" charset="0"/>
                <a:cs typeface="Arial" panose="020B0604020202020204" pitchFamily="34" charset="0"/>
              </a:rPr>
              <a:t>Lesing med dialog</a:t>
            </a:r>
          </a:p>
          <a:p>
            <a:pPr marL="285750" indent="-285750">
              <a:lnSpc>
                <a:spcPct val="150000"/>
              </a:lnSpc>
              <a:buFont typeface="Wingdings" panose="05000000000000000000" pitchFamily="2" charset="2"/>
              <a:buChar char="q"/>
            </a:pPr>
            <a:endParaRPr lang="nb-NO" sz="1400" dirty="0">
              <a:solidFill>
                <a:schemeClr val="accent1"/>
              </a:solidFill>
            </a:endParaRPr>
          </a:p>
          <a:p>
            <a:pPr marL="285750" indent="-285750">
              <a:lnSpc>
                <a:spcPct val="150000"/>
              </a:lnSpc>
              <a:buFont typeface="Wingdings" panose="05000000000000000000" pitchFamily="2" charset="2"/>
              <a:buChar char="q"/>
            </a:pPr>
            <a:endParaRPr lang="nb-NO" sz="1400" dirty="0">
              <a:solidFill>
                <a:schemeClr val="accent1"/>
              </a:solidFill>
            </a:endParaRPr>
          </a:p>
        </p:txBody>
      </p:sp>
      <p:pic>
        <p:nvPicPr>
          <p:cNvPr id="9" name="Bil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1564" y="4653136"/>
            <a:ext cx="1551822" cy="1821704"/>
          </a:xfrm>
          <a:prstGeom prst="rect">
            <a:avLst/>
          </a:prstGeom>
        </p:spPr>
      </p:pic>
      <p:pic>
        <p:nvPicPr>
          <p:cNvPr id="12" name="Bild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2341" y="858804"/>
            <a:ext cx="1286003" cy="137133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467544" y="332656"/>
            <a:ext cx="8229600" cy="648071"/>
          </a:xfrm>
        </p:spPr>
        <p:txBody>
          <a:bodyPr>
            <a:normAutofit/>
          </a:bodyPr>
          <a:lstStyle/>
          <a:p>
            <a:r>
              <a:rPr lang="nb-NO" sz="3600" dirty="0">
                <a:latin typeface="Arial" panose="020B0604020202020204" pitchFamily="34" charset="0"/>
                <a:cs typeface="Arial" panose="020B0604020202020204" pitchFamily="34" charset="0"/>
              </a:rPr>
              <a:t>November</a:t>
            </a:r>
            <a:endParaRPr lang="nb-NO" sz="1600" dirty="0">
              <a:latin typeface="Arial" panose="020B0604020202020204" pitchFamily="34" charset="0"/>
              <a:cs typeface="Arial" panose="020B0604020202020204" pitchFamily="34" charset="0"/>
            </a:endParaRPr>
          </a:p>
        </p:txBody>
      </p:sp>
      <p:sp>
        <p:nvSpPr>
          <p:cNvPr id="5" name="Undertittel 4"/>
          <p:cNvSpPr>
            <a:spLocks noGrp="1"/>
          </p:cNvSpPr>
          <p:nvPr>
            <p:ph type="subTitle" idx="1"/>
          </p:nvPr>
        </p:nvSpPr>
        <p:spPr>
          <a:xfrm>
            <a:off x="323528" y="6093296"/>
            <a:ext cx="9144000" cy="620688"/>
          </a:xfrm>
        </p:spPr>
        <p:txBody>
          <a:bodyPr>
            <a:normAutofit/>
          </a:bodyPr>
          <a:lstStyle/>
          <a:p>
            <a:pPr algn="l"/>
            <a:r>
              <a:rPr lang="nb-NO" sz="800" dirty="0">
                <a:solidFill>
                  <a:schemeClr val="tx1"/>
                </a:solidFill>
              </a:rPr>
              <a:t>	Kontoret     51566611/91146185		Naturgruppa   90294320	Tusenfryd    48953856		post@byhaugen-barnehage.no</a:t>
            </a:r>
          </a:p>
          <a:p>
            <a:pPr algn="l"/>
            <a:r>
              <a:rPr lang="nb-NO" sz="800" dirty="0">
                <a:solidFill>
                  <a:schemeClr val="tx1"/>
                </a:solidFill>
              </a:rPr>
              <a:t>	Rødkløver   48953607		Hvitveis            48944046	Blåklokke     48942953		www.byhaugen-barnehage.no</a:t>
            </a:r>
          </a:p>
        </p:txBody>
      </p:sp>
      <p:graphicFrame>
        <p:nvGraphicFramePr>
          <p:cNvPr id="4" name="Plassholder for innhold 3"/>
          <p:cNvGraphicFramePr>
            <a:graphicFrameLocks noGrp="1"/>
          </p:cNvGraphicFramePr>
          <p:nvPr>
            <p:ph idx="4294967295"/>
            <p:extLst>
              <p:ext uri="{D42A27DB-BD31-4B8C-83A1-F6EECF244321}">
                <p14:modId xmlns:p14="http://schemas.microsoft.com/office/powerpoint/2010/main" val="2126447821"/>
              </p:ext>
            </p:extLst>
          </p:nvPr>
        </p:nvGraphicFramePr>
        <p:xfrm>
          <a:off x="467544" y="908720"/>
          <a:ext cx="8229600" cy="5187458"/>
        </p:xfrm>
        <a:graphic>
          <a:graphicData uri="http://schemas.openxmlformats.org/drawingml/2006/table">
            <a:tbl>
              <a:tblPr firstRow="1" bandRow="1">
                <a:tableStyleId>{073A0DAA-6AF3-43AB-8588-CEC1D06C72B9}</a:tableStyleId>
              </a:tblPr>
              <a:tblGrid>
                <a:gridCol w="432048">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gridCol w="1224136">
                  <a:extLst>
                    <a:ext uri="{9D8B030D-6E8A-4147-A177-3AD203B41FA5}">
                      <a16:colId xmlns:a16="http://schemas.microsoft.com/office/drawing/2014/main" val="20004"/>
                    </a:ext>
                  </a:extLst>
                </a:gridCol>
                <a:gridCol w="1224136">
                  <a:extLst>
                    <a:ext uri="{9D8B030D-6E8A-4147-A177-3AD203B41FA5}">
                      <a16:colId xmlns:a16="http://schemas.microsoft.com/office/drawing/2014/main" val="20005"/>
                    </a:ext>
                  </a:extLst>
                </a:gridCol>
                <a:gridCol w="720080">
                  <a:extLst>
                    <a:ext uri="{9D8B030D-6E8A-4147-A177-3AD203B41FA5}">
                      <a16:colId xmlns:a16="http://schemas.microsoft.com/office/drawing/2014/main" val="20006"/>
                    </a:ext>
                  </a:extLst>
                </a:gridCol>
                <a:gridCol w="740768">
                  <a:extLst>
                    <a:ext uri="{9D8B030D-6E8A-4147-A177-3AD203B41FA5}">
                      <a16:colId xmlns:a16="http://schemas.microsoft.com/office/drawing/2014/main" val="20007"/>
                    </a:ext>
                  </a:extLst>
                </a:gridCol>
              </a:tblGrid>
              <a:tr h="288032">
                <a:tc>
                  <a:txBody>
                    <a:bodyPr/>
                    <a:lstStyle/>
                    <a:p>
                      <a:r>
                        <a:rPr lang="nb-NO" sz="1100" dirty="0"/>
                        <a:t>Uke</a:t>
                      </a:r>
                    </a:p>
                  </a:txBody>
                  <a:tcPr/>
                </a:tc>
                <a:tc>
                  <a:txBody>
                    <a:bodyPr/>
                    <a:lstStyle/>
                    <a:p>
                      <a:r>
                        <a:rPr lang="nb-NO" sz="1100" dirty="0"/>
                        <a:t>Mandag</a:t>
                      </a:r>
                    </a:p>
                  </a:txBody>
                  <a:tcPr/>
                </a:tc>
                <a:tc>
                  <a:txBody>
                    <a:bodyPr/>
                    <a:lstStyle/>
                    <a:p>
                      <a:r>
                        <a:rPr lang="nb-NO" sz="1100" dirty="0"/>
                        <a:t>Tirsdag</a:t>
                      </a:r>
                    </a:p>
                  </a:txBody>
                  <a:tcPr/>
                </a:tc>
                <a:tc>
                  <a:txBody>
                    <a:bodyPr/>
                    <a:lstStyle/>
                    <a:p>
                      <a:r>
                        <a:rPr lang="nb-NO" sz="1100" dirty="0"/>
                        <a:t>Onsdag</a:t>
                      </a:r>
                    </a:p>
                  </a:txBody>
                  <a:tcPr/>
                </a:tc>
                <a:tc>
                  <a:txBody>
                    <a:bodyPr/>
                    <a:lstStyle/>
                    <a:p>
                      <a:r>
                        <a:rPr lang="nb-NO" sz="1100" dirty="0"/>
                        <a:t>Torsdag</a:t>
                      </a:r>
                    </a:p>
                  </a:txBody>
                  <a:tcPr/>
                </a:tc>
                <a:tc>
                  <a:txBody>
                    <a:bodyPr/>
                    <a:lstStyle/>
                    <a:p>
                      <a:r>
                        <a:rPr lang="nb-NO" sz="1100" dirty="0"/>
                        <a:t>Fredag</a:t>
                      </a:r>
                    </a:p>
                  </a:txBody>
                  <a:tcPr/>
                </a:tc>
                <a:tc>
                  <a:txBody>
                    <a:bodyPr/>
                    <a:lstStyle/>
                    <a:p>
                      <a:r>
                        <a:rPr lang="nb-NO" sz="1100" dirty="0"/>
                        <a:t>Lørdag</a:t>
                      </a:r>
                    </a:p>
                  </a:txBody>
                  <a:tcPr/>
                </a:tc>
                <a:tc>
                  <a:txBody>
                    <a:bodyPr/>
                    <a:lstStyle/>
                    <a:p>
                      <a:r>
                        <a:rPr lang="nb-NO" sz="1100" dirty="0"/>
                        <a:t>Søndag</a:t>
                      </a:r>
                    </a:p>
                  </a:txBody>
                  <a:tcPr/>
                </a:tc>
                <a:extLst>
                  <a:ext uri="{0D108BD9-81ED-4DB2-BD59-A6C34878D82A}">
                    <a16:rowId xmlns:a16="http://schemas.microsoft.com/office/drawing/2014/main" val="10000"/>
                  </a:ext>
                </a:extLst>
              </a:tr>
              <a:tr h="1008112">
                <a:tc>
                  <a:txBody>
                    <a:bodyPr/>
                    <a:lstStyle/>
                    <a:p>
                      <a:r>
                        <a:rPr lang="nb-NO" sz="1000" dirty="0"/>
                        <a:t>44</a:t>
                      </a:r>
                    </a:p>
                  </a:txBody>
                  <a:tcPr/>
                </a:tc>
                <a:tc>
                  <a:txBody>
                    <a:bodyPr/>
                    <a:lstStyle/>
                    <a:p>
                      <a:endParaRPr lang="nb-NO" sz="1000" dirty="0"/>
                    </a:p>
                  </a:txBody>
                  <a:tcPr/>
                </a:tc>
                <a:tc>
                  <a:txBody>
                    <a:bodyPr/>
                    <a:lstStyle/>
                    <a:p>
                      <a:endParaRPr lang="nb-NO" sz="1000" dirty="0"/>
                    </a:p>
                  </a:txBody>
                  <a:tcPr/>
                </a:tc>
                <a:tc>
                  <a:txBody>
                    <a:bodyPr/>
                    <a:lstStyle/>
                    <a:p>
                      <a:endParaRPr lang="nb-NO" sz="1000" dirty="0"/>
                    </a:p>
                    <a:p>
                      <a:endParaRPr lang="nb-NO" sz="1000" dirty="0"/>
                    </a:p>
                  </a:txBody>
                  <a:tcPr/>
                </a:tc>
                <a:tc>
                  <a:txBody>
                    <a:bodyPr/>
                    <a:lstStyle/>
                    <a:p>
                      <a:r>
                        <a:rPr lang="nb-NO" sz="1000" dirty="0"/>
                        <a:t>1</a:t>
                      </a:r>
                    </a:p>
                  </a:txBody>
                  <a:tcPr/>
                </a:tc>
                <a:tc>
                  <a:txBody>
                    <a:bodyPr/>
                    <a:lstStyle/>
                    <a:p>
                      <a:r>
                        <a:rPr lang="nb-NO" sz="1000" dirty="0"/>
                        <a:t>2</a:t>
                      </a:r>
                    </a:p>
                    <a:p>
                      <a:endParaRPr lang="nb-NO" sz="1000" dirty="0"/>
                    </a:p>
                    <a:p>
                      <a:r>
                        <a:rPr lang="nb-NO" sz="1000" dirty="0"/>
                        <a:t>Fellessamling</a:t>
                      </a:r>
                    </a:p>
                  </a:txBody>
                  <a:tcPr/>
                </a:tc>
                <a:tc>
                  <a:txBody>
                    <a:bodyPr/>
                    <a:lstStyle/>
                    <a:p>
                      <a:r>
                        <a:rPr lang="nb-NO" sz="1000" dirty="0"/>
                        <a:t>3</a:t>
                      </a:r>
                    </a:p>
                  </a:txBody>
                  <a:tcPr/>
                </a:tc>
                <a:tc>
                  <a:txBody>
                    <a:bodyPr/>
                    <a:lstStyle/>
                    <a:p>
                      <a:r>
                        <a:rPr lang="nb-NO" sz="1000" dirty="0"/>
                        <a:t>4</a:t>
                      </a:r>
                    </a:p>
                  </a:txBody>
                  <a:tcPr/>
                </a:tc>
                <a:extLst>
                  <a:ext uri="{0D108BD9-81ED-4DB2-BD59-A6C34878D82A}">
                    <a16:rowId xmlns:a16="http://schemas.microsoft.com/office/drawing/2014/main" val="10001"/>
                  </a:ext>
                </a:extLst>
              </a:tr>
              <a:tr h="847328">
                <a:tc>
                  <a:txBody>
                    <a:bodyPr/>
                    <a:lstStyle/>
                    <a:p>
                      <a:r>
                        <a:rPr lang="nb-NO" sz="1000" dirty="0"/>
                        <a:t>45</a:t>
                      </a:r>
                    </a:p>
                  </a:txBody>
                  <a:tcPr/>
                </a:tc>
                <a:tc>
                  <a:txBody>
                    <a:bodyPr/>
                    <a:lstStyle/>
                    <a:p>
                      <a:r>
                        <a:rPr lang="nb-NO" sz="1000" u="none" dirty="0"/>
                        <a:t>5</a:t>
                      </a:r>
                      <a:endParaRPr lang="nb-NO" sz="1000" u="sng" dirty="0"/>
                    </a:p>
                    <a:p>
                      <a:endParaRPr lang="nb-NO" sz="1000" u="none" dirty="0"/>
                    </a:p>
                  </a:txBody>
                  <a:tcPr/>
                </a:tc>
                <a:tc>
                  <a:txBody>
                    <a:bodyPr/>
                    <a:lstStyle/>
                    <a:p>
                      <a:r>
                        <a:rPr lang="nb-NO" sz="1000" dirty="0"/>
                        <a:t>6</a:t>
                      </a:r>
                    </a:p>
                  </a:txBody>
                  <a:tcPr/>
                </a:tc>
                <a:tc>
                  <a:txBody>
                    <a:bodyPr/>
                    <a:lstStyle/>
                    <a:p>
                      <a:r>
                        <a:rPr lang="nb-NO" sz="1000" dirty="0"/>
                        <a:t>7</a:t>
                      </a:r>
                    </a:p>
                  </a:txBody>
                  <a:tcPr/>
                </a:tc>
                <a:tc>
                  <a:txBody>
                    <a:bodyPr/>
                    <a:lstStyle/>
                    <a:p>
                      <a:r>
                        <a:rPr lang="nb-NO" sz="1000" dirty="0"/>
                        <a:t>8</a:t>
                      </a:r>
                    </a:p>
                  </a:txBody>
                  <a:tcPr/>
                </a:tc>
                <a:tc>
                  <a:txBody>
                    <a:bodyPr/>
                    <a:lstStyle/>
                    <a:p>
                      <a:r>
                        <a:rPr lang="nb-NO" sz="1000" dirty="0"/>
                        <a:t>9</a:t>
                      </a:r>
                    </a:p>
                    <a:p>
                      <a:endParaRPr lang="nb-NO" sz="1000" dirty="0"/>
                    </a:p>
                    <a:p>
                      <a:r>
                        <a:rPr lang="nb-NO" sz="1000" dirty="0"/>
                        <a:t>Fellessamling</a:t>
                      </a:r>
                    </a:p>
                  </a:txBody>
                  <a:tcPr/>
                </a:tc>
                <a:tc>
                  <a:txBody>
                    <a:bodyPr/>
                    <a:lstStyle/>
                    <a:p>
                      <a:r>
                        <a:rPr lang="nb-NO" sz="1000" dirty="0"/>
                        <a:t>10</a:t>
                      </a:r>
                    </a:p>
                  </a:txBody>
                  <a:tcPr/>
                </a:tc>
                <a:tc>
                  <a:txBody>
                    <a:bodyPr/>
                    <a:lstStyle/>
                    <a:p>
                      <a:r>
                        <a:rPr lang="nb-NO" sz="1000" dirty="0"/>
                        <a:t>11</a:t>
                      </a:r>
                    </a:p>
                  </a:txBody>
                  <a:tcPr/>
                </a:tc>
                <a:extLst>
                  <a:ext uri="{0D108BD9-81ED-4DB2-BD59-A6C34878D82A}">
                    <a16:rowId xmlns:a16="http://schemas.microsoft.com/office/drawing/2014/main" val="10002"/>
                  </a:ext>
                </a:extLst>
              </a:tr>
              <a:tr h="942873">
                <a:tc>
                  <a:txBody>
                    <a:bodyPr/>
                    <a:lstStyle/>
                    <a:p>
                      <a:r>
                        <a:rPr lang="nb-NO" sz="1000" dirty="0"/>
                        <a:t>46</a:t>
                      </a:r>
                    </a:p>
                  </a:txBody>
                  <a:tcPr/>
                </a:tc>
                <a:tc>
                  <a:txBody>
                    <a:bodyPr/>
                    <a:lstStyle/>
                    <a:p>
                      <a:r>
                        <a:rPr lang="nb-NO" sz="1000" dirty="0"/>
                        <a:t>12</a:t>
                      </a:r>
                    </a:p>
                  </a:txBody>
                  <a:tcPr/>
                </a:tc>
                <a:tc>
                  <a:txBody>
                    <a:bodyPr/>
                    <a:lstStyle/>
                    <a:p>
                      <a:r>
                        <a:rPr lang="nb-NO" sz="1000" dirty="0"/>
                        <a:t>13</a:t>
                      </a:r>
                    </a:p>
                  </a:txBody>
                  <a:tcPr/>
                </a:tc>
                <a:tc>
                  <a:txBody>
                    <a:bodyPr/>
                    <a:lstStyle/>
                    <a:p>
                      <a:r>
                        <a:rPr lang="nb-NO" sz="1000" dirty="0"/>
                        <a:t>14</a:t>
                      </a:r>
                    </a:p>
                  </a:txBody>
                  <a:tcPr/>
                </a:tc>
                <a:tc>
                  <a:txBody>
                    <a:bodyPr/>
                    <a:lstStyle/>
                    <a:p>
                      <a:r>
                        <a:rPr lang="nb-NO" sz="1000" dirty="0"/>
                        <a:t>15</a:t>
                      </a:r>
                    </a:p>
                    <a:p>
                      <a:endParaRPr lang="nb-NO" sz="1000" dirty="0"/>
                    </a:p>
                    <a:p>
                      <a:pPr marL="0" marR="0" indent="0" algn="l" defTabSz="685800" rtl="0" eaLnBrk="1" fontAlgn="auto" latinLnBrk="0" hangingPunct="1">
                        <a:lnSpc>
                          <a:spcPct val="100000"/>
                        </a:lnSpc>
                        <a:spcBef>
                          <a:spcPts val="0"/>
                        </a:spcBef>
                        <a:spcAft>
                          <a:spcPts val="0"/>
                        </a:spcAft>
                        <a:buClrTx/>
                        <a:buSzTx/>
                        <a:buFontTx/>
                        <a:buNone/>
                        <a:tabLst/>
                        <a:defRPr/>
                      </a:pPr>
                      <a:endParaRPr lang="nb-NO" sz="1000" dirty="0"/>
                    </a:p>
                  </a:txBody>
                  <a:tcPr/>
                </a:tc>
                <a:tc>
                  <a:txBody>
                    <a:bodyPr/>
                    <a:lstStyle/>
                    <a:p>
                      <a:r>
                        <a:rPr lang="nb-NO" sz="1000" dirty="0"/>
                        <a:t>16</a:t>
                      </a:r>
                    </a:p>
                    <a:p>
                      <a:endParaRPr lang="nb-NO" sz="1000" dirty="0"/>
                    </a:p>
                    <a:p>
                      <a:r>
                        <a:rPr lang="nb-NO" sz="1000" dirty="0"/>
                        <a:t>Planleggingsdag – barnehagen er stengt!</a:t>
                      </a:r>
                    </a:p>
                  </a:txBody>
                  <a:tcPr/>
                </a:tc>
                <a:tc>
                  <a:txBody>
                    <a:bodyPr/>
                    <a:lstStyle/>
                    <a:p>
                      <a:r>
                        <a:rPr lang="nb-NO" sz="1000" dirty="0"/>
                        <a:t>17</a:t>
                      </a:r>
                    </a:p>
                  </a:txBody>
                  <a:tcPr/>
                </a:tc>
                <a:tc>
                  <a:txBody>
                    <a:bodyPr/>
                    <a:lstStyle/>
                    <a:p>
                      <a:r>
                        <a:rPr lang="nb-NO" sz="1000" dirty="0"/>
                        <a:t>18</a:t>
                      </a:r>
                    </a:p>
                  </a:txBody>
                  <a:tcPr/>
                </a:tc>
                <a:extLst>
                  <a:ext uri="{0D108BD9-81ED-4DB2-BD59-A6C34878D82A}">
                    <a16:rowId xmlns:a16="http://schemas.microsoft.com/office/drawing/2014/main" val="10003"/>
                  </a:ext>
                </a:extLst>
              </a:tr>
              <a:tr h="942873">
                <a:tc>
                  <a:txBody>
                    <a:bodyPr/>
                    <a:lstStyle/>
                    <a:p>
                      <a:r>
                        <a:rPr lang="nb-NO" sz="1000" dirty="0"/>
                        <a:t>47</a:t>
                      </a:r>
                    </a:p>
                  </a:txBody>
                  <a:tcPr/>
                </a:tc>
                <a:tc>
                  <a:txBody>
                    <a:bodyPr/>
                    <a:lstStyle/>
                    <a:p>
                      <a:r>
                        <a:rPr lang="nb-NO" sz="1000" dirty="0"/>
                        <a:t>19</a:t>
                      </a:r>
                    </a:p>
                  </a:txBody>
                  <a:tcPr/>
                </a:tc>
                <a:tc>
                  <a:txBody>
                    <a:bodyPr/>
                    <a:lstStyle/>
                    <a:p>
                      <a:r>
                        <a:rPr lang="nb-NO" sz="1000" dirty="0"/>
                        <a:t>20</a:t>
                      </a:r>
                    </a:p>
                  </a:txBody>
                  <a:tcPr/>
                </a:tc>
                <a:tc>
                  <a:txBody>
                    <a:bodyPr/>
                    <a:lstStyle/>
                    <a:p>
                      <a:r>
                        <a:rPr lang="nb-NO" sz="1000" dirty="0"/>
                        <a:t>21</a:t>
                      </a:r>
                    </a:p>
                  </a:txBody>
                  <a:tcPr/>
                </a:tc>
                <a:tc>
                  <a:txBody>
                    <a:bodyPr/>
                    <a:lstStyle/>
                    <a:p>
                      <a:r>
                        <a:rPr lang="nb-NO" sz="1000" dirty="0"/>
                        <a:t>22</a:t>
                      </a:r>
                    </a:p>
                  </a:txBody>
                  <a:tcPr/>
                </a:tc>
                <a:tc>
                  <a:txBody>
                    <a:bodyPr/>
                    <a:lstStyle/>
                    <a:p>
                      <a:r>
                        <a:rPr lang="nb-NO" sz="1000" dirty="0"/>
                        <a:t>23</a:t>
                      </a:r>
                    </a:p>
                    <a:p>
                      <a:endParaRPr lang="nb-NO" sz="1000" dirty="0"/>
                    </a:p>
                    <a:p>
                      <a:r>
                        <a:rPr lang="nb-NO" sz="1000" dirty="0"/>
                        <a:t>Fellessamling</a:t>
                      </a:r>
                    </a:p>
                  </a:txBody>
                  <a:tcPr/>
                </a:tc>
                <a:tc>
                  <a:txBody>
                    <a:bodyPr/>
                    <a:lstStyle/>
                    <a:p>
                      <a:r>
                        <a:rPr lang="nb-NO" sz="1000" dirty="0"/>
                        <a:t>24</a:t>
                      </a:r>
                    </a:p>
                  </a:txBody>
                  <a:tcPr/>
                </a:tc>
                <a:tc>
                  <a:txBody>
                    <a:bodyPr/>
                    <a:lstStyle/>
                    <a:p>
                      <a:r>
                        <a:rPr lang="nb-NO" sz="1000" dirty="0"/>
                        <a:t>25</a:t>
                      </a:r>
                    </a:p>
                  </a:txBody>
                  <a:tcPr/>
                </a:tc>
                <a:extLst>
                  <a:ext uri="{0D108BD9-81ED-4DB2-BD59-A6C34878D82A}">
                    <a16:rowId xmlns:a16="http://schemas.microsoft.com/office/drawing/2014/main" val="10004"/>
                  </a:ext>
                </a:extLst>
              </a:tr>
              <a:tr h="971037">
                <a:tc>
                  <a:txBody>
                    <a:bodyPr/>
                    <a:lstStyle/>
                    <a:p>
                      <a:r>
                        <a:rPr lang="nb-NO" sz="1000" dirty="0"/>
                        <a:t>48</a:t>
                      </a:r>
                    </a:p>
                  </a:txBody>
                  <a:tcPr/>
                </a:tc>
                <a:tc>
                  <a:txBody>
                    <a:bodyPr/>
                    <a:lstStyle/>
                    <a:p>
                      <a:r>
                        <a:rPr lang="nb-NO" sz="1000" dirty="0"/>
                        <a:t>26</a:t>
                      </a:r>
                    </a:p>
                    <a:p>
                      <a:endParaRPr lang="nb-NO" sz="1000" dirty="0"/>
                    </a:p>
                  </a:txBody>
                  <a:tcPr/>
                </a:tc>
                <a:tc>
                  <a:txBody>
                    <a:bodyPr/>
                    <a:lstStyle/>
                    <a:p>
                      <a:r>
                        <a:rPr lang="nb-NO" sz="1000" dirty="0"/>
                        <a:t>27</a:t>
                      </a:r>
                    </a:p>
                  </a:txBody>
                  <a:tcPr/>
                </a:tc>
                <a:tc>
                  <a:txBody>
                    <a:bodyPr/>
                    <a:lstStyle/>
                    <a:p>
                      <a:r>
                        <a:rPr lang="nb-NO" sz="1000" dirty="0"/>
                        <a:t>28</a:t>
                      </a:r>
                    </a:p>
                  </a:txBody>
                  <a:tcPr/>
                </a:tc>
                <a:tc>
                  <a:txBody>
                    <a:bodyPr/>
                    <a:lstStyle/>
                    <a:p>
                      <a:r>
                        <a:rPr lang="nb-NO" sz="1000" dirty="0"/>
                        <a:t>29</a:t>
                      </a:r>
                    </a:p>
                    <a:p>
                      <a:endParaRPr lang="nb-NO" sz="1000" dirty="0"/>
                    </a:p>
                    <a:p>
                      <a:r>
                        <a:rPr lang="nb-NO" sz="1000" dirty="0">
                          <a:solidFill>
                            <a:srgbClr val="FF0000"/>
                          </a:solidFill>
                        </a:rPr>
                        <a:t>Nissemarsj</a:t>
                      </a:r>
                    </a:p>
                  </a:txBody>
                  <a:tcPr/>
                </a:tc>
                <a:tc>
                  <a:txBody>
                    <a:bodyPr/>
                    <a:lstStyle/>
                    <a:p>
                      <a:r>
                        <a:rPr lang="nb-NO" sz="1000" dirty="0"/>
                        <a:t>30</a:t>
                      </a:r>
                    </a:p>
                    <a:p>
                      <a:endParaRPr lang="nb-NO" sz="1000" dirty="0"/>
                    </a:p>
                    <a:p>
                      <a:r>
                        <a:rPr lang="nb-NO" sz="1000" dirty="0"/>
                        <a:t>Fellessamling</a:t>
                      </a:r>
                    </a:p>
                    <a:p>
                      <a:endParaRPr lang="nb-NO" sz="1000" dirty="0"/>
                    </a:p>
                    <a:p>
                      <a:pPr marL="0" marR="0" lvl="0" indent="0" algn="l" defTabSz="685800" rtl="0" eaLnBrk="1" fontAlgn="auto" latinLnBrk="0" hangingPunct="1">
                        <a:lnSpc>
                          <a:spcPct val="100000"/>
                        </a:lnSpc>
                        <a:spcBef>
                          <a:spcPts val="0"/>
                        </a:spcBef>
                        <a:spcAft>
                          <a:spcPts val="0"/>
                        </a:spcAft>
                        <a:buClrTx/>
                        <a:buSzTx/>
                        <a:buFontTx/>
                        <a:buNone/>
                        <a:tabLst/>
                        <a:defRPr/>
                      </a:pPr>
                      <a:r>
                        <a:rPr lang="nb-NO" sz="1000" dirty="0"/>
                        <a:t>Frist for innlevering av juleferielapper</a:t>
                      </a:r>
                    </a:p>
                    <a:p>
                      <a:endParaRPr lang="nb-NO" sz="1000" dirty="0"/>
                    </a:p>
                  </a:txBody>
                  <a:tcPr/>
                </a:tc>
                <a:tc>
                  <a:txBody>
                    <a:bodyPr/>
                    <a:lstStyle/>
                    <a:p>
                      <a:endParaRPr lang="nb-NO" sz="1000" dirty="0"/>
                    </a:p>
                  </a:txBody>
                  <a:tcPr/>
                </a:tc>
                <a:tc>
                  <a:txBody>
                    <a:bodyPr/>
                    <a:lstStyle/>
                    <a:p>
                      <a:endParaRPr lang="nb-NO" sz="1000" dirty="0"/>
                    </a:p>
                  </a:txBody>
                  <a:tcPr/>
                </a:tc>
                <a:extLst>
                  <a:ext uri="{0D108BD9-81ED-4DB2-BD59-A6C34878D82A}">
                    <a16:rowId xmlns:a16="http://schemas.microsoft.com/office/drawing/2014/main" val="10005"/>
                  </a:ext>
                </a:extLst>
              </a:tr>
            </a:tbl>
          </a:graphicData>
        </a:graphic>
      </p:graphicFrame>
      <p:pic>
        <p:nvPicPr>
          <p:cNvPr id="5122" name="Picture 2" descr="C:\Users\Tusenfryd\AppData\Local\Microsoft\Windows\Temporary Internet Files\Content.IE5\ZMZPCJVU\MC900406274[1].wmf"/>
          <p:cNvPicPr>
            <a:picLocks noChangeAspect="1" noChangeArrowheads="1"/>
          </p:cNvPicPr>
          <p:nvPr/>
        </p:nvPicPr>
        <p:blipFill>
          <a:blip r:embed="rId2" cstate="print"/>
          <a:srcRect/>
          <a:stretch>
            <a:fillRect/>
          </a:stretch>
        </p:blipFill>
        <p:spPr bwMode="auto">
          <a:xfrm>
            <a:off x="5868144" y="170222"/>
            <a:ext cx="648072" cy="671571"/>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flipV="1">
            <a:off x="457200" y="-819472"/>
            <a:ext cx="8229600" cy="504056"/>
          </a:xfrm>
        </p:spPr>
        <p:txBody>
          <a:bodyPr>
            <a:normAutofit fontScale="90000"/>
          </a:bodyPr>
          <a:lstStyle/>
          <a:p>
            <a:endParaRPr lang="nb-NO" dirty="0"/>
          </a:p>
        </p:txBody>
      </p:sp>
      <p:sp>
        <p:nvSpPr>
          <p:cNvPr id="3" name="Plassholder for tekst 2"/>
          <p:cNvSpPr>
            <a:spLocks noGrp="1"/>
          </p:cNvSpPr>
          <p:nvPr>
            <p:ph type="body" idx="1"/>
          </p:nvPr>
        </p:nvSpPr>
        <p:spPr>
          <a:xfrm>
            <a:off x="457200" y="260649"/>
            <a:ext cx="8291264" cy="504056"/>
          </a:xfrm>
        </p:spPr>
        <p:txBody>
          <a:bodyPr/>
          <a:lstStyle/>
          <a:p>
            <a:r>
              <a:rPr lang="nb-NO" sz="2000" dirty="0"/>
              <a:t>	</a:t>
            </a:r>
            <a:r>
              <a:rPr lang="nb-NO" sz="2000" dirty="0">
                <a:latin typeface="Arial" panose="020B0604020202020204" pitchFamily="34" charset="0"/>
                <a:cs typeface="Arial" panose="020B0604020202020204" pitchFamily="34" charset="0"/>
              </a:rPr>
              <a:t>        Språkløyper					     Jul</a:t>
            </a:r>
            <a:r>
              <a:rPr lang="nb-NO" dirty="0">
                <a:latin typeface="Arial" panose="020B0604020202020204" pitchFamily="34" charset="0"/>
                <a:cs typeface="Arial" panose="020B0604020202020204" pitchFamily="34" charset="0"/>
              </a:rPr>
              <a:t> </a:t>
            </a:r>
          </a:p>
        </p:txBody>
      </p:sp>
      <p:sp>
        <p:nvSpPr>
          <p:cNvPr id="4" name="Plassholder for innhold 3"/>
          <p:cNvSpPr>
            <a:spLocks noGrp="1"/>
          </p:cNvSpPr>
          <p:nvPr>
            <p:ph sz="half" idx="2"/>
          </p:nvPr>
        </p:nvSpPr>
        <p:spPr>
          <a:xfrm>
            <a:off x="531812" y="620688"/>
            <a:ext cx="4040188" cy="6237312"/>
          </a:xfrm>
        </p:spPr>
        <p:txBody>
          <a:bodyPr>
            <a:normAutofit fontScale="55000" lnSpcReduction="20000"/>
          </a:bodyPr>
          <a:lstStyle/>
          <a:p>
            <a:pPr marL="34290" indent="0">
              <a:lnSpc>
                <a:spcPct val="120000"/>
              </a:lnSpc>
              <a:buNone/>
            </a:pPr>
            <a:endParaRPr lang="nb-NO" sz="2200" dirty="0">
              <a:solidFill>
                <a:srgbClr val="FF0000"/>
              </a:solidFill>
            </a:endParaRPr>
          </a:p>
          <a:p>
            <a:pPr marL="34290" indent="0">
              <a:lnSpc>
                <a:spcPct val="120000"/>
              </a:lnSpc>
              <a:buNone/>
            </a:pPr>
            <a:r>
              <a:rPr lang="nb-NO" sz="2200" b="1" dirty="0">
                <a:solidFill>
                  <a:schemeClr val="tx1"/>
                </a:solidFill>
                <a:latin typeface="Arial" panose="020B0604020202020204" pitchFamily="34" charset="0"/>
                <a:cs typeface="Arial" panose="020B0604020202020204" pitchFamily="34" charset="0"/>
              </a:rPr>
              <a:t>Språkløyper</a:t>
            </a:r>
            <a:r>
              <a:rPr lang="nb-NO" sz="2200" dirty="0">
                <a:solidFill>
                  <a:schemeClr val="tx1"/>
                </a:solidFill>
                <a:latin typeface="Arial" panose="020B0604020202020204" pitchFamily="34" charset="0"/>
                <a:cs typeface="Arial" panose="020B0604020202020204" pitchFamily="34" charset="0"/>
              </a:rPr>
              <a:t> er et kompetansehevingsopplegg for hele personalgruppa som vi skal jobbe med på planleggingsdager og personalmøter fra høsten 2018.  Vi får mer kunnskap om hvordan vi fremmer barns språkutvikling. </a:t>
            </a:r>
          </a:p>
          <a:p>
            <a:pPr marL="34290" indent="0">
              <a:lnSpc>
                <a:spcPct val="120000"/>
              </a:lnSpc>
              <a:buNone/>
            </a:pPr>
            <a:r>
              <a:rPr lang="nb-NO" sz="2200" dirty="0">
                <a:solidFill>
                  <a:schemeClr val="tx1"/>
                </a:solidFill>
                <a:latin typeface="Arial" panose="020B0604020202020204" pitchFamily="34" charset="0"/>
                <a:cs typeface="Arial" panose="020B0604020202020204" pitchFamily="34" charset="0"/>
              </a:rPr>
              <a:t>Selve opplegget består av fire ulike kompetanseutviklingspakker – </a:t>
            </a:r>
            <a:r>
              <a:rPr lang="nb-NO" sz="2200" b="1" i="1" dirty="0">
                <a:solidFill>
                  <a:schemeClr val="tx1"/>
                </a:solidFill>
                <a:latin typeface="Arial" panose="020B0604020202020204" pitchFamily="34" charset="0"/>
                <a:cs typeface="Arial" panose="020B0604020202020204" pitchFamily="34" charset="0"/>
              </a:rPr>
              <a:t>Språk og leseaktiviteter, Språkhverdag, Overgang barnehage/skole </a:t>
            </a:r>
            <a:r>
              <a:rPr lang="nb-NO" sz="2200" i="1" dirty="0">
                <a:solidFill>
                  <a:schemeClr val="tx1"/>
                </a:solidFill>
                <a:latin typeface="Arial" panose="020B0604020202020204" pitchFamily="34" charset="0"/>
                <a:cs typeface="Arial" panose="020B0604020202020204" pitchFamily="34" charset="0"/>
              </a:rPr>
              <a:t>og</a:t>
            </a:r>
            <a:r>
              <a:rPr lang="nb-NO" sz="2200" b="1" i="1" dirty="0">
                <a:solidFill>
                  <a:schemeClr val="tx1"/>
                </a:solidFill>
                <a:latin typeface="Arial" panose="020B0604020202020204" pitchFamily="34" charset="0"/>
                <a:cs typeface="Arial" panose="020B0604020202020204" pitchFamily="34" charset="0"/>
              </a:rPr>
              <a:t> Språkvansker</a:t>
            </a:r>
            <a:r>
              <a:rPr lang="nb-NO" sz="2200" dirty="0">
                <a:solidFill>
                  <a:schemeClr val="tx1"/>
                </a:solidFill>
                <a:latin typeface="Arial" panose="020B0604020202020204" pitchFamily="34" charset="0"/>
                <a:cs typeface="Arial" panose="020B0604020202020204" pitchFamily="34" charset="0"/>
              </a:rPr>
              <a:t>. Kompetanseutviklingspakkene er utviklet for at personalet skal bygge kompetanse sammen.</a:t>
            </a:r>
          </a:p>
          <a:p>
            <a:pPr marL="34290" indent="0">
              <a:lnSpc>
                <a:spcPct val="120000"/>
              </a:lnSpc>
              <a:buNone/>
            </a:pPr>
            <a:r>
              <a:rPr lang="nb-NO" sz="2200" dirty="0">
                <a:solidFill>
                  <a:schemeClr val="tx1"/>
                </a:solidFill>
                <a:latin typeface="Arial" panose="020B0604020202020204" pitchFamily="34" charset="0"/>
                <a:cs typeface="Arial" panose="020B0604020202020204" pitchFamily="34" charset="0"/>
              </a:rPr>
              <a:t>Kompetanseutviklingspakkene presenterer ulike aktiviteter og temaer som er sentralt for språkutvikling hos alle barnehagebarn. Det vil si både yngre og eldre barn, gutter og jenter, minoritetsspråklige og barn med norsk eller samisk som morsmål, og barn med språkvansker. Noen av disse barna vil ha et særlig språklig utbytte av å bli inkludert i aktivitetene, og alle vil ha glede av det. </a:t>
            </a:r>
          </a:p>
          <a:p>
            <a:pPr marL="34290" indent="0">
              <a:lnSpc>
                <a:spcPct val="120000"/>
              </a:lnSpc>
              <a:buNone/>
            </a:pPr>
            <a:r>
              <a:rPr lang="nb-NO" sz="2200" dirty="0">
                <a:solidFill>
                  <a:schemeClr val="tx1"/>
                </a:solidFill>
                <a:latin typeface="Arial" panose="020B0604020202020204" pitchFamily="34" charset="0"/>
                <a:cs typeface="Arial" panose="020B0604020202020204" pitchFamily="34" charset="0"/>
              </a:rPr>
              <a:t>Vi er så heldige og har fått Liv Nese til veileder til prosjektet vårt «Leseglede». Liv har vært med på utarbeiding av Språkløyper og kommer til å veilede oss underveis. </a:t>
            </a:r>
          </a:p>
          <a:p>
            <a:pPr marL="34290" indent="0">
              <a:lnSpc>
                <a:spcPct val="120000"/>
              </a:lnSpc>
              <a:buNone/>
            </a:pPr>
            <a:r>
              <a:rPr lang="nb-NO" sz="2200" dirty="0">
                <a:solidFill>
                  <a:schemeClr val="tx1"/>
                </a:solidFill>
                <a:latin typeface="Arial" panose="020B0604020202020204" pitchFamily="34" charset="0"/>
                <a:cs typeface="Arial" panose="020B0604020202020204" pitchFamily="34" charset="0"/>
              </a:rPr>
              <a:t>Gå inn på </a:t>
            </a:r>
            <a:r>
              <a:rPr lang="nb-NO" sz="2200" u="sng" dirty="0">
                <a:solidFill>
                  <a:schemeClr val="accent1">
                    <a:lumMod val="60000"/>
                    <a:lumOff val="40000"/>
                  </a:schemeClr>
                </a:solidFill>
                <a:latin typeface="Arial" panose="020B0604020202020204" pitchFamily="34" charset="0"/>
                <a:cs typeface="Arial" panose="020B0604020202020204" pitchFamily="34" charset="0"/>
                <a:hlinkClick r:id="rId3"/>
              </a:rPr>
              <a:t>www.sprakloyper.uis.no</a:t>
            </a:r>
            <a:r>
              <a:rPr lang="nb-NO" sz="2200" dirty="0">
                <a:solidFill>
                  <a:schemeClr val="tx1"/>
                </a:solidFill>
                <a:latin typeface="Arial" panose="020B0604020202020204" pitchFamily="34" charset="0"/>
                <a:cs typeface="Arial" panose="020B0604020202020204" pitchFamily="34" charset="0"/>
              </a:rPr>
              <a:t> for å lese mer om Språkløyper og de ulike pakkene!</a:t>
            </a:r>
          </a:p>
          <a:p>
            <a:pPr marL="34290" indent="0">
              <a:buNone/>
            </a:pPr>
            <a:endParaRPr lang="nb-NO" sz="2000" dirty="0">
              <a:solidFill>
                <a:schemeClr val="tx1"/>
              </a:solidFill>
              <a:latin typeface="Arial" panose="020B0604020202020204" pitchFamily="34" charset="0"/>
              <a:cs typeface="Arial" panose="020B0604020202020204" pitchFamily="34" charset="0"/>
            </a:endParaRPr>
          </a:p>
          <a:p>
            <a:pPr marL="34290" indent="0">
              <a:buNone/>
            </a:pPr>
            <a:endParaRPr lang="nb-NO" sz="2000" dirty="0">
              <a:solidFill>
                <a:schemeClr val="tx1"/>
              </a:solidFill>
              <a:latin typeface="Arial" panose="020B0604020202020204" pitchFamily="34" charset="0"/>
              <a:cs typeface="Arial" panose="020B0604020202020204" pitchFamily="34" charset="0"/>
            </a:endParaRPr>
          </a:p>
          <a:p>
            <a:pPr>
              <a:buNone/>
            </a:pPr>
            <a:endParaRPr lang="nb-NO" dirty="0"/>
          </a:p>
        </p:txBody>
      </p:sp>
      <p:sp>
        <p:nvSpPr>
          <p:cNvPr id="5" name="Plassholder for tekst 4"/>
          <p:cNvSpPr>
            <a:spLocks noGrp="1"/>
          </p:cNvSpPr>
          <p:nvPr>
            <p:ph type="body" sz="quarter" idx="3"/>
          </p:nvPr>
        </p:nvSpPr>
        <p:spPr>
          <a:xfrm>
            <a:off x="4645025" y="-1323527"/>
            <a:ext cx="4041775" cy="360040"/>
          </a:xfrm>
        </p:spPr>
        <p:txBody>
          <a:bodyPr>
            <a:normAutofit/>
          </a:bodyPr>
          <a:lstStyle/>
          <a:p>
            <a:endParaRPr lang="nb-NO" dirty="0"/>
          </a:p>
        </p:txBody>
      </p:sp>
      <p:sp>
        <p:nvSpPr>
          <p:cNvPr id="6" name="Plassholder for innhold 5"/>
          <p:cNvSpPr>
            <a:spLocks noGrp="1"/>
          </p:cNvSpPr>
          <p:nvPr>
            <p:ph sz="quarter" idx="4"/>
          </p:nvPr>
        </p:nvSpPr>
        <p:spPr>
          <a:xfrm>
            <a:off x="4699740" y="908721"/>
            <a:ext cx="4041775" cy="5184575"/>
          </a:xfrm>
        </p:spPr>
        <p:txBody>
          <a:bodyPr>
            <a:normAutofit fontScale="55000" lnSpcReduction="20000"/>
          </a:bodyPr>
          <a:lstStyle/>
          <a:p>
            <a:pPr marL="34290" indent="0">
              <a:lnSpc>
                <a:spcPct val="120000"/>
              </a:lnSpc>
              <a:buNone/>
            </a:pPr>
            <a:r>
              <a:rPr lang="nb-NO" sz="2500" dirty="0">
                <a:latin typeface="Arial" panose="020B0604020202020204" pitchFamily="34" charset="0"/>
                <a:cs typeface="Arial" panose="020B0604020202020204" pitchFamily="34" charset="0"/>
              </a:rPr>
              <a:t>Jul i barnehagen ønsker vi skal være en tid med undring og masse kos. Vi skal lage ting sammen, synge julesanger, lære juleregler, bake julekaker, fortelle/ høre julefortellinger, lage julepynt og julepresanger og markere tradisjonene som er  sentrale i den norske kulturen. </a:t>
            </a:r>
          </a:p>
          <a:p>
            <a:pPr marL="34290" indent="0">
              <a:lnSpc>
                <a:spcPct val="120000"/>
              </a:lnSpc>
              <a:buNone/>
            </a:pPr>
            <a:endParaRPr lang="nb-NO" sz="2500" dirty="0">
              <a:latin typeface="Arial" panose="020B0604020202020204" pitchFamily="34" charset="0"/>
              <a:cs typeface="Arial" panose="020B0604020202020204" pitchFamily="34" charset="0"/>
            </a:endParaRPr>
          </a:p>
          <a:p>
            <a:pPr marL="34290" indent="0">
              <a:lnSpc>
                <a:spcPct val="120000"/>
              </a:lnSpc>
              <a:buNone/>
            </a:pPr>
            <a:endParaRPr lang="nb-NO" sz="2500" dirty="0">
              <a:latin typeface="Arial" panose="020B0604020202020204" pitchFamily="34" charset="0"/>
              <a:cs typeface="Arial" panose="020B0604020202020204" pitchFamily="34" charset="0"/>
            </a:endParaRPr>
          </a:p>
          <a:p>
            <a:pPr marL="34290" indent="0">
              <a:lnSpc>
                <a:spcPct val="120000"/>
              </a:lnSpc>
              <a:buNone/>
            </a:pPr>
            <a:endParaRPr lang="nb-NO" sz="2500" dirty="0">
              <a:latin typeface="Arial" panose="020B0604020202020204" pitchFamily="34" charset="0"/>
              <a:cs typeface="Arial" panose="020B0604020202020204" pitchFamily="34" charset="0"/>
            </a:endParaRPr>
          </a:p>
          <a:p>
            <a:pPr marL="34290" indent="0">
              <a:lnSpc>
                <a:spcPct val="120000"/>
              </a:lnSpc>
              <a:buNone/>
            </a:pPr>
            <a:endParaRPr lang="nb-NO" sz="2500" dirty="0">
              <a:latin typeface="Arial" panose="020B0604020202020204" pitchFamily="34" charset="0"/>
              <a:cs typeface="Arial" panose="020B0604020202020204" pitchFamily="34" charset="0"/>
            </a:endParaRPr>
          </a:p>
          <a:p>
            <a:pPr marL="34290" indent="0">
              <a:lnSpc>
                <a:spcPct val="120000"/>
              </a:lnSpc>
              <a:buNone/>
            </a:pPr>
            <a:endParaRPr lang="nb-NO" sz="2500" dirty="0">
              <a:latin typeface="Arial" panose="020B0604020202020204" pitchFamily="34" charset="0"/>
              <a:cs typeface="Arial" panose="020B0604020202020204" pitchFamily="34" charset="0"/>
            </a:endParaRPr>
          </a:p>
          <a:p>
            <a:pPr marL="34290" indent="0">
              <a:lnSpc>
                <a:spcPct val="120000"/>
              </a:lnSpc>
              <a:buNone/>
            </a:pPr>
            <a:endParaRPr lang="nb-NO" sz="2500" dirty="0">
              <a:latin typeface="Arial" panose="020B0604020202020204" pitchFamily="34" charset="0"/>
              <a:cs typeface="Arial" panose="020B0604020202020204" pitchFamily="34" charset="0"/>
            </a:endParaRPr>
          </a:p>
          <a:p>
            <a:pPr marL="34290" indent="0">
              <a:lnSpc>
                <a:spcPct val="120000"/>
              </a:lnSpc>
              <a:buNone/>
            </a:pPr>
            <a:endParaRPr lang="nb-NO" sz="2500" dirty="0">
              <a:latin typeface="Arial" panose="020B0604020202020204" pitchFamily="34" charset="0"/>
              <a:cs typeface="Arial" panose="020B0604020202020204" pitchFamily="34" charset="0"/>
            </a:endParaRPr>
          </a:p>
          <a:p>
            <a:pPr marL="34290" indent="0">
              <a:lnSpc>
                <a:spcPct val="120000"/>
              </a:lnSpc>
              <a:buNone/>
            </a:pPr>
            <a:endParaRPr lang="nb-NO" sz="2500" dirty="0">
              <a:latin typeface="Arial" panose="020B0604020202020204" pitchFamily="34" charset="0"/>
              <a:cs typeface="Arial" panose="020B0604020202020204" pitchFamily="34" charset="0"/>
            </a:endParaRPr>
          </a:p>
          <a:p>
            <a:pPr marL="34290" indent="0">
              <a:lnSpc>
                <a:spcPct val="120000"/>
              </a:lnSpc>
              <a:buNone/>
            </a:pPr>
            <a:r>
              <a:rPr lang="nb-NO" sz="2500" dirty="0">
                <a:latin typeface="Arial" panose="020B0604020202020204" pitchFamily="34" charset="0"/>
                <a:cs typeface="Arial" panose="020B0604020202020204" pitchFamily="34" charset="0"/>
              </a:rPr>
              <a:t>Vi har mange juletradisjoner i barnehagen blant annet nissefest, julekonsert og luciafeiring. Det er en fin førjulstid for både store og små.</a:t>
            </a:r>
          </a:p>
          <a:p>
            <a:endParaRPr lang="nb-NO" sz="3000" dirty="0"/>
          </a:p>
          <a:p>
            <a:endParaRPr lang="nb-NO" sz="4300" dirty="0"/>
          </a:p>
          <a:p>
            <a:endParaRPr lang="nb-NO" sz="4300" dirty="0"/>
          </a:p>
          <a:p>
            <a:endParaRPr lang="nb-NO" sz="2500" dirty="0"/>
          </a:p>
          <a:p>
            <a:endParaRPr lang="nb-NO" sz="2500" dirty="0"/>
          </a:p>
          <a:p>
            <a:endParaRPr lang="nb-NO" sz="2500" dirty="0"/>
          </a:p>
          <a:p>
            <a:endParaRPr lang="nb-NO" sz="2500" dirty="0"/>
          </a:p>
          <a:p>
            <a:endParaRPr lang="nb-NO" sz="2500" dirty="0"/>
          </a:p>
          <a:p>
            <a:endParaRPr lang="nb-NO" dirty="0"/>
          </a:p>
        </p:txBody>
      </p:sp>
      <p:sp>
        <p:nvSpPr>
          <p:cNvPr id="7" name="Plassholder for bunntekst 6"/>
          <p:cNvSpPr>
            <a:spLocks noGrp="1"/>
          </p:cNvSpPr>
          <p:nvPr>
            <p:ph type="ftr" sz="quarter" idx="11"/>
          </p:nvPr>
        </p:nvSpPr>
        <p:spPr>
          <a:xfrm>
            <a:off x="2802834" y="6336985"/>
            <a:ext cx="3538331" cy="365125"/>
          </a:xfrm>
        </p:spPr>
        <p:txBody>
          <a:bodyPr/>
          <a:lstStyle/>
          <a:p>
            <a:r>
              <a:rPr lang="nb-NO" dirty="0">
                <a:solidFill>
                  <a:schemeClr val="tx1"/>
                </a:solidFill>
              </a:rPr>
              <a:t>16</a:t>
            </a:r>
          </a:p>
        </p:txBody>
      </p:sp>
      <p:pic>
        <p:nvPicPr>
          <p:cNvPr id="13" name="Bilde 12">
            <a:extLst>
              <a:ext uri="{FF2B5EF4-FFF2-40B4-BE49-F238E27FC236}">
                <a16:creationId xmlns:a16="http://schemas.microsoft.com/office/drawing/2014/main" id="{4A1C5655-5851-4964-9DD2-DF31BEC6C4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20627" y="2451439"/>
            <a:ext cx="2060848" cy="2060848"/>
          </a:xfrm>
          <a:prstGeom prst="rect">
            <a:avLst/>
          </a:prstGeom>
        </p:spPr>
      </p:pic>
      <p:pic>
        <p:nvPicPr>
          <p:cNvPr id="11" name="Bilde 10">
            <a:extLst>
              <a:ext uri="{FF2B5EF4-FFF2-40B4-BE49-F238E27FC236}">
                <a16:creationId xmlns:a16="http://schemas.microsoft.com/office/drawing/2014/main" id="{773A0B17-185B-4A6B-94F1-D304C4B10EC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8024" y="2924944"/>
            <a:ext cx="2057681" cy="205768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457200" y="224046"/>
            <a:ext cx="8229600" cy="648071"/>
          </a:xfrm>
        </p:spPr>
        <p:txBody>
          <a:bodyPr>
            <a:normAutofit/>
          </a:bodyPr>
          <a:lstStyle/>
          <a:p>
            <a:r>
              <a:rPr lang="nb-NO" sz="3600" dirty="0">
                <a:latin typeface="Arial" pitchFamily="34" charset="0"/>
                <a:cs typeface="Arial" pitchFamily="34" charset="0"/>
              </a:rPr>
              <a:t>Desember</a:t>
            </a:r>
          </a:p>
        </p:txBody>
      </p:sp>
      <p:sp>
        <p:nvSpPr>
          <p:cNvPr id="5" name="Undertittel 4"/>
          <p:cNvSpPr>
            <a:spLocks noGrp="1"/>
          </p:cNvSpPr>
          <p:nvPr>
            <p:ph type="subTitle" idx="1"/>
          </p:nvPr>
        </p:nvSpPr>
        <p:spPr>
          <a:xfrm>
            <a:off x="323528" y="6165304"/>
            <a:ext cx="9144000" cy="620688"/>
          </a:xfrm>
        </p:spPr>
        <p:txBody>
          <a:bodyPr>
            <a:normAutofit/>
          </a:bodyPr>
          <a:lstStyle/>
          <a:p>
            <a:pPr algn="l"/>
            <a:r>
              <a:rPr lang="nb-NO" sz="800" dirty="0">
                <a:solidFill>
                  <a:schemeClr val="tx1"/>
                </a:solidFill>
              </a:rPr>
              <a:t>	Kontoret     51566611/91146185		Naturgruppa   90294320	Tusenfryd    48953856		post@byhaugen-barnehage.no</a:t>
            </a:r>
          </a:p>
          <a:p>
            <a:pPr algn="l"/>
            <a:r>
              <a:rPr lang="nb-NO" sz="800" dirty="0">
                <a:solidFill>
                  <a:schemeClr val="tx1"/>
                </a:solidFill>
              </a:rPr>
              <a:t>	Rødkløver   48953607		Hvitveis            48944046	Blåklokke     48942953		www.byhaugen-barnehage.no</a:t>
            </a:r>
          </a:p>
        </p:txBody>
      </p:sp>
      <p:graphicFrame>
        <p:nvGraphicFramePr>
          <p:cNvPr id="4" name="Plassholder for innhold 3"/>
          <p:cNvGraphicFramePr>
            <a:graphicFrameLocks noGrp="1"/>
          </p:cNvGraphicFramePr>
          <p:nvPr>
            <p:ph idx="4294967295"/>
            <p:extLst>
              <p:ext uri="{D42A27DB-BD31-4B8C-83A1-F6EECF244321}">
                <p14:modId xmlns:p14="http://schemas.microsoft.com/office/powerpoint/2010/main" val="3998049683"/>
              </p:ext>
            </p:extLst>
          </p:nvPr>
        </p:nvGraphicFramePr>
        <p:xfrm>
          <a:off x="457200" y="877545"/>
          <a:ext cx="8229600" cy="5247731"/>
        </p:xfrm>
        <a:graphic>
          <a:graphicData uri="http://schemas.openxmlformats.org/drawingml/2006/table">
            <a:tbl>
              <a:tblPr firstRow="1" bandRow="1">
                <a:tableStyleId>{073A0DAA-6AF3-43AB-8588-CEC1D06C72B9}</a:tableStyleId>
              </a:tblPr>
              <a:tblGrid>
                <a:gridCol w="514400">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1285800">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gridCol w="1224136">
                  <a:extLst>
                    <a:ext uri="{9D8B030D-6E8A-4147-A177-3AD203B41FA5}">
                      <a16:colId xmlns:a16="http://schemas.microsoft.com/office/drawing/2014/main" val="20004"/>
                    </a:ext>
                  </a:extLst>
                </a:gridCol>
                <a:gridCol w="1224136">
                  <a:extLst>
                    <a:ext uri="{9D8B030D-6E8A-4147-A177-3AD203B41FA5}">
                      <a16:colId xmlns:a16="http://schemas.microsoft.com/office/drawing/2014/main" val="20005"/>
                    </a:ext>
                  </a:extLst>
                </a:gridCol>
                <a:gridCol w="720080">
                  <a:extLst>
                    <a:ext uri="{9D8B030D-6E8A-4147-A177-3AD203B41FA5}">
                      <a16:colId xmlns:a16="http://schemas.microsoft.com/office/drawing/2014/main" val="20006"/>
                    </a:ext>
                  </a:extLst>
                </a:gridCol>
                <a:gridCol w="740768">
                  <a:extLst>
                    <a:ext uri="{9D8B030D-6E8A-4147-A177-3AD203B41FA5}">
                      <a16:colId xmlns:a16="http://schemas.microsoft.com/office/drawing/2014/main" val="20007"/>
                    </a:ext>
                  </a:extLst>
                </a:gridCol>
              </a:tblGrid>
              <a:tr h="272452">
                <a:tc>
                  <a:txBody>
                    <a:bodyPr/>
                    <a:lstStyle/>
                    <a:p>
                      <a:r>
                        <a:rPr lang="nb-NO" sz="1100" dirty="0"/>
                        <a:t>Uke</a:t>
                      </a:r>
                    </a:p>
                  </a:txBody>
                  <a:tcPr/>
                </a:tc>
                <a:tc>
                  <a:txBody>
                    <a:bodyPr/>
                    <a:lstStyle/>
                    <a:p>
                      <a:r>
                        <a:rPr lang="nb-NO" sz="1100" dirty="0"/>
                        <a:t>Mandag</a:t>
                      </a:r>
                    </a:p>
                  </a:txBody>
                  <a:tcPr/>
                </a:tc>
                <a:tc>
                  <a:txBody>
                    <a:bodyPr/>
                    <a:lstStyle/>
                    <a:p>
                      <a:r>
                        <a:rPr lang="nb-NO" sz="1100" dirty="0"/>
                        <a:t>Tirsdag</a:t>
                      </a:r>
                    </a:p>
                  </a:txBody>
                  <a:tcPr/>
                </a:tc>
                <a:tc>
                  <a:txBody>
                    <a:bodyPr/>
                    <a:lstStyle/>
                    <a:p>
                      <a:r>
                        <a:rPr lang="nb-NO" sz="1100" dirty="0"/>
                        <a:t>Onsdag</a:t>
                      </a:r>
                    </a:p>
                  </a:txBody>
                  <a:tcPr/>
                </a:tc>
                <a:tc>
                  <a:txBody>
                    <a:bodyPr/>
                    <a:lstStyle/>
                    <a:p>
                      <a:r>
                        <a:rPr lang="nb-NO" sz="1100" dirty="0"/>
                        <a:t>Torsdag</a:t>
                      </a:r>
                    </a:p>
                  </a:txBody>
                  <a:tcPr/>
                </a:tc>
                <a:tc>
                  <a:txBody>
                    <a:bodyPr/>
                    <a:lstStyle/>
                    <a:p>
                      <a:r>
                        <a:rPr lang="nb-NO" sz="1100" dirty="0"/>
                        <a:t>Fredag</a:t>
                      </a:r>
                    </a:p>
                  </a:txBody>
                  <a:tcPr/>
                </a:tc>
                <a:tc>
                  <a:txBody>
                    <a:bodyPr/>
                    <a:lstStyle/>
                    <a:p>
                      <a:r>
                        <a:rPr lang="nb-NO" sz="1100" dirty="0"/>
                        <a:t>Lørdag</a:t>
                      </a:r>
                    </a:p>
                  </a:txBody>
                  <a:tcPr/>
                </a:tc>
                <a:tc>
                  <a:txBody>
                    <a:bodyPr/>
                    <a:lstStyle/>
                    <a:p>
                      <a:r>
                        <a:rPr lang="nb-NO" sz="1100" dirty="0"/>
                        <a:t>Søndag</a:t>
                      </a:r>
                    </a:p>
                  </a:txBody>
                  <a:tcPr/>
                </a:tc>
                <a:extLst>
                  <a:ext uri="{0D108BD9-81ED-4DB2-BD59-A6C34878D82A}">
                    <a16:rowId xmlns:a16="http://schemas.microsoft.com/office/drawing/2014/main" val="10000"/>
                  </a:ext>
                </a:extLst>
              </a:tr>
              <a:tr h="953582">
                <a:tc>
                  <a:txBody>
                    <a:bodyPr/>
                    <a:lstStyle/>
                    <a:p>
                      <a:r>
                        <a:rPr lang="nb-NO" sz="1050" dirty="0"/>
                        <a:t>48</a:t>
                      </a:r>
                    </a:p>
                  </a:txBody>
                  <a:tcPr/>
                </a:tc>
                <a:tc>
                  <a:txBody>
                    <a:bodyPr/>
                    <a:lstStyle/>
                    <a:p>
                      <a:endParaRPr lang="nb-NO" sz="1050" dirty="0"/>
                    </a:p>
                  </a:txBody>
                  <a:tcPr/>
                </a:tc>
                <a:tc>
                  <a:txBody>
                    <a:bodyPr/>
                    <a:lstStyle/>
                    <a:p>
                      <a:endParaRPr lang="nb-NO" sz="1050" dirty="0"/>
                    </a:p>
                  </a:txBody>
                  <a:tcPr/>
                </a:tc>
                <a:tc>
                  <a:txBody>
                    <a:bodyPr/>
                    <a:lstStyle/>
                    <a:p>
                      <a:endParaRPr lang="nb-NO" sz="1050" dirty="0"/>
                    </a:p>
                    <a:p>
                      <a:endParaRPr lang="nb-NO" sz="1050" dirty="0"/>
                    </a:p>
                  </a:txBody>
                  <a:tcPr/>
                </a:tc>
                <a:tc>
                  <a:txBody>
                    <a:bodyPr/>
                    <a:lstStyle/>
                    <a:p>
                      <a:endParaRPr lang="nb-NO" sz="1050" dirty="0"/>
                    </a:p>
                    <a:p>
                      <a:endParaRPr lang="nb-NO" sz="1050" dirty="0"/>
                    </a:p>
                  </a:txBody>
                  <a:tcPr/>
                </a:tc>
                <a:tc>
                  <a:txBody>
                    <a:bodyPr/>
                    <a:lstStyle/>
                    <a:p>
                      <a:endParaRPr lang="nb-NO" sz="1050" dirty="0"/>
                    </a:p>
                    <a:p>
                      <a:endParaRPr lang="nb-NO" sz="1050" dirty="0"/>
                    </a:p>
                  </a:txBody>
                  <a:tcPr/>
                </a:tc>
                <a:tc>
                  <a:txBody>
                    <a:bodyPr/>
                    <a:lstStyle/>
                    <a:p>
                      <a:r>
                        <a:rPr lang="nb-NO" sz="1050" dirty="0"/>
                        <a:t>1</a:t>
                      </a:r>
                    </a:p>
                  </a:txBody>
                  <a:tcPr/>
                </a:tc>
                <a:tc>
                  <a:txBody>
                    <a:bodyPr/>
                    <a:lstStyle/>
                    <a:p>
                      <a:r>
                        <a:rPr lang="nb-NO" sz="1050" dirty="0"/>
                        <a:t>2</a:t>
                      </a:r>
                    </a:p>
                  </a:txBody>
                  <a:tcPr/>
                </a:tc>
                <a:extLst>
                  <a:ext uri="{0D108BD9-81ED-4DB2-BD59-A6C34878D82A}">
                    <a16:rowId xmlns:a16="http://schemas.microsoft.com/office/drawing/2014/main" val="10001"/>
                  </a:ext>
                </a:extLst>
              </a:tr>
              <a:tr h="867441">
                <a:tc>
                  <a:txBody>
                    <a:bodyPr/>
                    <a:lstStyle/>
                    <a:p>
                      <a:r>
                        <a:rPr lang="nb-NO" sz="1050" dirty="0"/>
                        <a:t>49</a:t>
                      </a:r>
                    </a:p>
                  </a:txBody>
                  <a:tcPr/>
                </a:tc>
                <a:tc>
                  <a:txBody>
                    <a:bodyPr/>
                    <a:lstStyle/>
                    <a:p>
                      <a:r>
                        <a:rPr lang="nb-NO" sz="1050" dirty="0"/>
                        <a:t>3</a:t>
                      </a:r>
                    </a:p>
                    <a:p>
                      <a:endParaRPr lang="nb-NO" sz="1050" dirty="0"/>
                    </a:p>
                    <a:p>
                      <a:r>
                        <a:rPr lang="nb-NO" sz="1050" dirty="0">
                          <a:solidFill>
                            <a:schemeClr val="accent4"/>
                          </a:solidFill>
                        </a:rPr>
                        <a:t>Adventsamling</a:t>
                      </a:r>
                    </a:p>
                  </a:txBody>
                  <a:tcPr/>
                </a:tc>
                <a:tc>
                  <a:txBody>
                    <a:bodyPr/>
                    <a:lstStyle/>
                    <a:p>
                      <a:r>
                        <a:rPr lang="nb-NO" sz="1050" dirty="0"/>
                        <a:t>4</a:t>
                      </a:r>
                    </a:p>
                    <a:p>
                      <a:endParaRPr lang="nb-NO" sz="1050" dirty="0"/>
                    </a:p>
                  </a:txBody>
                  <a:tcPr/>
                </a:tc>
                <a:tc>
                  <a:txBody>
                    <a:bodyPr/>
                    <a:lstStyle/>
                    <a:p>
                      <a:r>
                        <a:rPr lang="nb-NO" sz="1050" dirty="0"/>
                        <a:t>5</a:t>
                      </a:r>
                    </a:p>
                  </a:txBody>
                  <a:tcPr/>
                </a:tc>
                <a:tc>
                  <a:txBody>
                    <a:bodyPr/>
                    <a:lstStyle/>
                    <a:p>
                      <a:r>
                        <a:rPr lang="nb-NO" sz="1050" dirty="0"/>
                        <a:t>6</a:t>
                      </a:r>
                    </a:p>
                    <a:p>
                      <a:r>
                        <a:rPr lang="nb-NO" sz="1050" dirty="0">
                          <a:solidFill>
                            <a:srgbClr val="FF0000"/>
                          </a:solidFill>
                        </a:rPr>
                        <a:t>Juleverksted og juleforestilling – invitasjon kommer!</a:t>
                      </a:r>
                    </a:p>
                  </a:txBody>
                  <a:tcPr/>
                </a:tc>
                <a:tc>
                  <a:txBody>
                    <a:bodyPr/>
                    <a:lstStyle/>
                    <a:p>
                      <a:r>
                        <a:rPr lang="nb-NO" sz="1050" dirty="0"/>
                        <a:t>7</a:t>
                      </a:r>
                    </a:p>
                    <a:p>
                      <a:endParaRPr lang="nb-NO" sz="1050" dirty="0">
                        <a:solidFill>
                          <a:srgbClr val="7030A0"/>
                        </a:solidFill>
                      </a:endParaRPr>
                    </a:p>
                  </a:txBody>
                  <a:tcPr/>
                </a:tc>
                <a:tc>
                  <a:txBody>
                    <a:bodyPr/>
                    <a:lstStyle/>
                    <a:p>
                      <a:r>
                        <a:rPr lang="nb-NO" sz="1050" dirty="0"/>
                        <a:t>8</a:t>
                      </a:r>
                    </a:p>
                  </a:txBody>
                  <a:tcPr/>
                </a:tc>
                <a:tc>
                  <a:txBody>
                    <a:bodyPr/>
                    <a:lstStyle/>
                    <a:p>
                      <a:r>
                        <a:rPr lang="nb-NO" sz="1050" dirty="0"/>
                        <a:t>9</a:t>
                      </a:r>
                    </a:p>
                  </a:txBody>
                  <a:tcPr/>
                </a:tc>
                <a:extLst>
                  <a:ext uri="{0D108BD9-81ED-4DB2-BD59-A6C34878D82A}">
                    <a16:rowId xmlns:a16="http://schemas.microsoft.com/office/drawing/2014/main" val="10002"/>
                  </a:ext>
                </a:extLst>
              </a:tr>
              <a:tr h="891872">
                <a:tc>
                  <a:txBody>
                    <a:bodyPr/>
                    <a:lstStyle/>
                    <a:p>
                      <a:r>
                        <a:rPr lang="nb-NO" sz="1050" dirty="0"/>
                        <a:t>50</a:t>
                      </a:r>
                    </a:p>
                  </a:txBody>
                  <a:tcPr/>
                </a:tc>
                <a:tc>
                  <a:txBody>
                    <a:bodyPr/>
                    <a:lstStyle/>
                    <a:p>
                      <a:r>
                        <a:rPr lang="nb-NO" sz="1050" dirty="0"/>
                        <a:t>10</a:t>
                      </a:r>
                    </a:p>
                    <a:p>
                      <a:endParaRPr lang="nb-NO" sz="1050" dirty="0"/>
                    </a:p>
                    <a:p>
                      <a:r>
                        <a:rPr lang="nb-NO" sz="1050" dirty="0">
                          <a:solidFill>
                            <a:schemeClr val="accent4"/>
                          </a:solidFill>
                        </a:rPr>
                        <a:t>Adventsamling</a:t>
                      </a:r>
                    </a:p>
                  </a:txBody>
                  <a:tcPr/>
                </a:tc>
                <a:tc>
                  <a:txBody>
                    <a:bodyPr/>
                    <a:lstStyle/>
                    <a:p>
                      <a:r>
                        <a:rPr lang="nb-NO" sz="1050" dirty="0"/>
                        <a:t>11</a:t>
                      </a:r>
                    </a:p>
                    <a:p>
                      <a:endParaRPr lang="nb-NO" sz="1050" dirty="0"/>
                    </a:p>
                  </a:txBody>
                  <a:tcPr/>
                </a:tc>
                <a:tc>
                  <a:txBody>
                    <a:bodyPr/>
                    <a:lstStyle/>
                    <a:p>
                      <a:r>
                        <a:rPr lang="nb-NO" sz="1050" dirty="0"/>
                        <a:t>12</a:t>
                      </a:r>
                    </a:p>
                    <a:p>
                      <a:endParaRPr lang="nb-NO" sz="1050" dirty="0"/>
                    </a:p>
                    <a:p>
                      <a:endParaRPr lang="nb-NO" sz="1050" dirty="0"/>
                    </a:p>
                  </a:txBody>
                  <a:tcPr/>
                </a:tc>
                <a:tc>
                  <a:txBody>
                    <a:bodyPr/>
                    <a:lstStyle/>
                    <a:p>
                      <a:r>
                        <a:rPr lang="nb-NO" sz="1050" dirty="0"/>
                        <a:t>13</a:t>
                      </a:r>
                    </a:p>
                    <a:p>
                      <a:endParaRPr lang="nb-NO" sz="1050" dirty="0">
                        <a:solidFill>
                          <a:srgbClr val="FF0000"/>
                        </a:solidFill>
                      </a:endParaRPr>
                    </a:p>
                    <a:p>
                      <a:r>
                        <a:rPr lang="nb-NO" sz="1050" dirty="0">
                          <a:solidFill>
                            <a:srgbClr val="FF0000"/>
                          </a:solidFill>
                        </a:rPr>
                        <a:t>Lucia</a:t>
                      </a:r>
                    </a:p>
                  </a:txBody>
                  <a:tcPr/>
                </a:tc>
                <a:tc>
                  <a:txBody>
                    <a:bodyPr/>
                    <a:lstStyle/>
                    <a:p>
                      <a:r>
                        <a:rPr lang="nb-NO" sz="1050" dirty="0"/>
                        <a:t>14</a:t>
                      </a:r>
                    </a:p>
                    <a:p>
                      <a:endParaRPr lang="nb-NO" sz="1050" dirty="0"/>
                    </a:p>
                  </a:txBody>
                  <a:tcPr/>
                </a:tc>
                <a:tc>
                  <a:txBody>
                    <a:bodyPr/>
                    <a:lstStyle/>
                    <a:p>
                      <a:r>
                        <a:rPr lang="nb-NO" sz="1050" dirty="0"/>
                        <a:t>15</a:t>
                      </a:r>
                    </a:p>
                  </a:txBody>
                  <a:tcPr/>
                </a:tc>
                <a:tc>
                  <a:txBody>
                    <a:bodyPr/>
                    <a:lstStyle/>
                    <a:p>
                      <a:r>
                        <a:rPr lang="nb-NO" sz="1050" dirty="0"/>
                        <a:t>16</a:t>
                      </a:r>
                    </a:p>
                  </a:txBody>
                  <a:tcPr/>
                </a:tc>
                <a:extLst>
                  <a:ext uri="{0D108BD9-81ED-4DB2-BD59-A6C34878D82A}">
                    <a16:rowId xmlns:a16="http://schemas.microsoft.com/office/drawing/2014/main" val="10003"/>
                  </a:ext>
                </a:extLst>
              </a:tr>
              <a:tr h="1186725">
                <a:tc>
                  <a:txBody>
                    <a:bodyPr/>
                    <a:lstStyle/>
                    <a:p>
                      <a:r>
                        <a:rPr lang="nb-NO" sz="1050" dirty="0"/>
                        <a:t>51</a:t>
                      </a:r>
                    </a:p>
                  </a:txBody>
                  <a:tcPr/>
                </a:tc>
                <a:tc>
                  <a:txBody>
                    <a:bodyPr/>
                    <a:lstStyle/>
                    <a:p>
                      <a:r>
                        <a:rPr lang="nb-NO" sz="1050" dirty="0">
                          <a:solidFill>
                            <a:schemeClr val="tx1"/>
                          </a:solidFill>
                        </a:rPr>
                        <a:t>17</a:t>
                      </a:r>
                    </a:p>
                    <a:p>
                      <a:endParaRPr lang="nb-NO" sz="1050" dirty="0">
                        <a:solidFill>
                          <a:schemeClr val="accent4"/>
                        </a:solidFill>
                      </a:endParaRPr>
                    </a:p>
                    <a:p>
                      <a:pPr marL="0" marR="0" indent="0" algn="l" defTabSz="685800" rtl="0" eaLnBrk="1" fontAlgn="auto" latinLnBrk="0" hangingPunct="1">
                        <a:lnSpc>
                          <a:spcPct val="100000"/>
                        </a:lnSpc>
                        <a:spcBef>
                          <a:spcPts val="0"/>
                        </a:spcBef>
                        <a:spcAft>
                          <a:spcPts val="0"/>
                        </a:spcAft>
                        <a:buClrTx/>
                        <a:buSzTx/>
                        <a:buFontTx/>
                        <a:buNone/>
                        <a:tabLst/>
                        <a:defRPr/>
                      </a:pPr>
                      <a:r>
                        <a:rPr lang="nb-NO" sz="1050" dirty="0">
                          <a:solidFill>
                            <a:schemeClr val="accent4"/>
                          </a:solidFill>
                        </a:rPr>
                        <a:t>Adventsamling</a:t>
                      </a:r>
                      <a:endParaRPr lang="nb-NO" sz="1050" dirty="0">
                        <a:solidFill>
                          <a:srgbClr val="7030A0"/>
                        </a:solidFill>
                      </a:endParaRPr>
                    </a:p>
                    <a:p>
                      <a:endParaRPr lang="nb-NO" sz="1050" dirty="0">
                        <a:solidFill>
                          <a:schemeClr val="accent4"/>
                        </a:solidFill>
                      </a:endParaRPr>
                    </a:p>
                    <a:p>
                      <a:endParaRPr lang="nb-NO" sz="1050" dirty="0">
                        <a:solidFill>
                          <a:schemeClr val="accent4"/>
                        </a:solidFill>
                      </a:endParaRPr>
                    </a:p>
                  </a:txBody>
                  <a:tcPr/>
                </a:tc>
                <a:tc>
                  <a:txBody>
                    <a:bodyPr/>
                    <a:lstStyle/>
                    <a:p>
                      <a:r>
                        <a:rPr lang="nb-NO" sz="1050" dirty="0"/>
                        <a:t>18</a:t>
                      </a:r>
                    </a:p>
                    <a:p>
                      <a:endParaRPr lang="nb-NO" sz="1050" dirty="0"/>
                    </a:p>
                    <a:p>
                      <a:endParaRPr lang="nb-NO" sz="1050" dirty="0"/>
                    </a:p>
                    <a:p>
                      <a:endParaRPr lang="nb-NO" sz="1050" dirty="0"/>
                    </a:p>
                    <a:p>
                      <a:endParaRPr lang="nb-NO" sz="1050" dirty="0"/>
                    </a:p>
                  </a:txBody>
                  <a:tcPr/>
                </a:tc>
                <a:tc>
                  <a:txBody>
                    <a:bodyPr/>
                    <a:lstStyle/>
                    <a:p>
                      <a:r>
                        <a:rPr lang="nb-NO" sz="1050" dirty="0"/>
                        <a:t>19</a:t>
                      </a:r>
                    </a:p>
                    <a:p>
                      <a:endParaRPr lang="nb-NO" sz="1050" dirty="0"/>
                    </a:p>
                  </a:txBody>
                  <a:tcPr/>
                </a:tc>
                <a:tc>
                  <a:txBody>
                    <a:bodyPr/>
                    <a:lstStyle/>
                    <a:p>
                      <a:r>
                        <a:rPr lang="nb-NO" sz="1050" dirty="0"/>
                        <a:t>20</a:t>
                      </a:r>
                    </a:p>
                    <a:p>
                      <a:endParaRPr lang="nb-NO" sz="1050" dirty="0"/>
                    </a:p>
                    <a:p>
                      <a:r>
                        <a:rPr lang="nb-NO" sz="1050" dirty="0">
                          <a:solidFill>
                            <a:srgbClr val="FF0000"/>
                          </a:solidFill>
                        </a:rPr>
                        <a:t>Nissefest og </a:t>
                      </a:r>
                      <a:r>
                        <a:rPr lang="nb-NO" sz="1050" dirty="0" err="1">
                          <a:solidFill>
                            <a:srgbClr val="FF0000"/>
                          </a:solidFill>
                        </a:rPr>
                        <a:t>julelunch</a:t>
                      </a:r>
                      <a:r>
                        <a:rPr lang="nb-NO" sz="1050" dirty="0">
                          <a:solidFill>
                            <a:srgbClr val="FF0000"/>
                          </a:solidFill>
                        </a:rPr>
                        <a:t> for barna</a:t>
                      </a:r>
                    </a:p>
                  </a:txBody>
                  <a:tcPr/>
                </a:tc>
                <a:tc>
                  <a:txBody>
                    <a:bodyPr/>
                    <a:lstStyle/>
                    <a:p>
                      <a:r>
                        <a:rPr lang="nb-NO" sz="1050" dirty="0"/>
                        <a:t>21</a:t>
                      </a:r>
                    </a:p>
                    <a:p>
                      <a:endParaRPr lang="nb-NO" sz="1050" dirty="0"/>
                    </a:p>
                    <a:p>
                      <a:pPr marL="0" marR="0" lvl="0" indent="0" algn="l" defTabSz="685800" rtl="0" eaLnBrk="1" fontAlgn="auto" latinLnBrk="0" hangingPunct="1">
                        <a:lnSpc>
                          <a:spcPct val="100000"/>
                        </a:lnSpc>
                        <a:spcBef>
                          <a:spcPts val="0"/>
                        </a:spcBef>
                        <a:spcAft>
                          <a:spcPts val="0"/>
                        </a:spcAft>
                        <a:buClrTx/>
                        <a:buSzTx/>
                        <a:buFontTx/>
                        <a:buNone/>
                        <a:tabLst/>
                        <a:defRPr/>
                      </a:pPr>
                      <a:r>
                        <a:rPr lang="nb-NO" sz="1050" dirty="0">
                          <a:solidFill>
                            <a:schemeClr val="accent4"/>
                          </a:solidFill>
                        </a:rPr>
                        <a:t>Adventsamling</a:t>
                      </a:r>
                      <a:endParaRPr lang="nb-NO" sz="1050" dirty="0">
                        <a:solidFill>
                          <a:srgbClr val="7030A0"/>
                        </a:solidFill>
                      </a:endParaRPr>
                    </a:p>
                    <a:p>
                      <a:endParaRPr lang="nb-NO" sz="1050" dirty="0"/>
                    </a:p>
                  </a:txBody>
                  <a:tcPr/>
                </a:tc>
                <a:tc>
                  <a:txBody>
                    <a:bodyPr/>
                    <a:lstStyle/>
                    <a:p>
                      <a:r>
                        <a:rPr lang="nb-NO" sz="1050" dirty="0"/>
                        <a:t>22</a:t>
                      </a:r>
                    </a:p>
                    <a:p>
                      <a:endParaRPr lang="nb-NO" sz="1050" dirty="0"/>
                    </a:p>
                  </a:txBody>
                  <a:tcPr/>
                </a:tc>
                <a:tc>
                  <a:txBody>
                    <a:bodyPr/>
                    <a:lstStyle/>
                    <a:p>
                      <a:r>
                        <a:rPr lang="nb-NO" sz="1050" dirty="0"/>
                        <a:t>23</a:t>
                      </a:r>
                    </a:p>
                    <a:p>
                      <a:endParaRPr lang="nb-NO" sz="1050" dirty="0"/>
                    </a:p>
                  </a:txBody>
                  <a:tcPr/>
                </a:tc>
                <a:extLst>
                  <a:ext uri="{0D108BD9-81ED-4DB2-BD59-A6C34878D82A}">
                    <a16:rowId xmlns:a16="http://schemas.microsoft.com/office/drawing/2014/main" val="10004"/>
                  </a:ext>
                </a:extLst>
              </a:tr>
              <a:tr h="1029988">
                <a:tc>
                  <a:txBody>
                    <a:bodyPr/>
                    <a:lstStyle/>
                    <a:p>
                      <a:r>
                        <a:rPr lang="nb-NO" sz="1050" dirty="0"/>
                        <a:t>52</a:t>
                      </a:r>
                    </a:p>
                  </a:txBody>
                  <a:tcPr/>
                </a:tc>
                <a:tc>
                  <a:txBody>
                    <a:bodyPr/>
                    <a:lstStyle/>
                    <a:p>
                      <a:r>
                        <a:rPr lang="nb-NO" sz="1050" dirty="0"/>
                        <a:t>24</a:t>
                      </a:r>
                    </a:p>
                    <a:p>
                      <a:r>
                        <a:rPr lang="nb-NO" sz="1050" dirty="0"/>
                        <a:t>‘</a:t>
                      </a:r>
                    </a:p>
                    <a:p>
                      <a:r>
                        <a:rPr lang="nb-NO" sz="1050" dirty="0">
                          <a:solidFill>
                            <a:srgbClr val="FF0000"/>
                          </a:solidFill>
                        </a:rPr>
                        <a:t>Julaften</a:t>
                      </a:r>
                      <a:r>
                        <a:rPr lang="nb-NO" sz="1050" dirty="0"/>
                        <a:t> – barnehagen er stengt</a:t>
                      </a:r>
                    </a:p>
                  </a:txBody>
                  <a:tcPr/>
                </a:tc>
                <a:tc>
                  <a:txBody>
                    <a:bodyPr/>
                    <a:lstStyle/>
                    <a:p>
                      <a:r>
                        <a:rPr lang="nb-NO" sz="1050" dirty="0"/>
                        <a:t>25</a:t>
                      </a:r>
                    </a:p>
                    <a:p>
                      <a:endParaRPr lang="nb-NO" sz="1050" dirty="0"/>
                    </a:p>
                    <a:p>
                      <a:pPr marL="0" marR="0" lvl="0" indent="0" algn="l" defTabSz="685800" rtl="0" eaLnBrk="1" fontAlgn="auto" latinLnBrk="0" hangingPunct="1">
                        <a:lnSpc>
                          <a:spcPct val="100000"/>
                        </a:lnSpc>
                        <a:spcBef>
                          <a:spcPts val="0"/>
                        </a:spcBef>
                        <a:spcAft>
                          <a:spcPts val="0"/>
                        </a:spcAft>
                        <a:buClrTx/>
                        <a:buSzTx/>
                        <a:buFontTx/>
                        <a:buNone/>
                        <a:tabLst/>
                        <a:defRPr/>
                      </a:pPr>
                      <a:r>
                        <a:rPr lang="nb-NO" sz="1050" dirty="0">
                          <a:solidFill>
                            <a:srgbClr val="FF0000"/>
                          </a:solidFill>
                        </a:rPr>
                        <a:t>1. Juledag </a:t>
                      </a:r>
                      <a:r>
                        <a:rPr lang="nb-NO" sz="1050" dirty="0"/>
                        <a:t>– barnehagen er stengt</a:t>
                      </a:r>
                    </a:p>
                    <a:p>
                      <a:endParaRPr lang="nb-NO" sz="1050" dirty="0"/>
                    </a:p>
                  </a:txBody>
                  <a:tcPr/>
                </a:tc>
                <a:tc>
                  <a:txBody>
                    <a:bodyPr/>
                    <a:lstStyle/>
                    <a:p>
                      <a:r>
                        <a:rPr lang="nb-NO" sz="1050" dirty="0"/>
                        <a:t>26</a:t>
                      </a:r>
                    </a:p>
                    <a:p>
                      <a:endParaRPr lang="nb-NO" sz="1050" dirty="0"/>
                    </a:p>
                    <a:p>
                      <a:pPr marL="0" marR="0" lvl="0" indent="0" algn="l" defTabSz="685800" rtl="0" eaLnBrk="1" fontAlgn="auto" latinLnBrk="0" hangingPunct="1">
                        <a:lnSpc>
                          <a:spcPct val="100000"/>
                        </a:lnSpc>
                        <a:spcBef>
                          <a:spcPts val="0"/>
                        </a:spcBef>
                        <a:spcAft>
                          <a:spcPts val="0"/>
                        </a:spcAft>
                        <a:buClrTx/>
                        <a:buSzTx/>
                        <a:buFontTx/>
                        <a:buNone/>
                        <a:tabLst/>
                        <a:defRPr/>
                      </a:pPr>
                      <a:r>
                        <a:rPr lang="nb-NO" sz="1050" dirty="0">
                          <a:solidFill>
                            <a:srgbClr val="FF0000"/>
                          </a:solidFill>
                        </a:rPr>
                        <a:t>2. Juledag </a:t>
                      </a:r>
                      <a:r>
                        <a:rPr lang="nb-NO" sz="1050" dirty="0"/>
                        <a:t>– barnehagen er stengt</a:t>
                      </a:r>
                    </a:p>
                    <a:p>
                      <a:endParaRPr lang="nb-NO" sz="1050" dirty="0"/>
                    </a:p>
                  </a:txBody>
                  <a:tcPr/>
                </a:tc>
                <a:tc>
                  <a:txBody>
                    <a:bodyPr/>
                    <a:lstStyle/>
                    <a:p>
                      <a:r>
                        <a:rPr lang="nb-NO" sz="1050" dirty="0"/>
                        <a:t>27</a:t>
                      </a:r>
                    </a:p>
                    <a:p>
                      <a:endParaRPr lang="nb-NO" sz="1050" dirty="0"/>
                    </a:p>
                    <a:p>
                      <a:endParaRPr lang="nb-NO" sz="1050" dirty="0"/>
                    </a:p>
                  </a:txBody>
                  <a:tcPr/>
                </a:tc>
                <a:tc>
                  <a:txBody>
                    <a:bodyPr/>
                    <a:lstStyle/>
                    <a:p>
                      <a:r>
                        <a:rPr lang="nb-NO" sz="1050" dirty="0"/>
                        <a:t>28</a:t>
                      </a:r>
                    </a:p>
                  </a:txBody>
                  <a:tcPr/>
                </a:tc>
                <a:tc>
                  <a:txBody>
                    <a:bodyPr/>
                    <a:lstStyle/>
                    <a:p>
                      <a:r>
                        <a:rPr lang="nb-NO" sz="1050" dirty="0"/>
                        <a:t>29</a:t>
                      </a:r>
                    </a:p>
                  </a:txBody>
                  <a:tcPr/>
                </a:tc>
                <a:tc>
                  <a:txBody>
                    <a:bodyPr/>
                    <a:lstStyle/>
                    <a:p>
                      <a:r>
                        <a:rPr lang="nb-NO" sz="1050" dirty="0"/>
                        <a:t>30</a:t>
                      </a:r>
                    </a:p>
                    <a:p>
                      <a:endParaRPr lang="nb-NO" sz="1050" dirty="0"/>
                    </a:p>
                    <a:p>
                      <a:endParaRPr lang="nb-NO" sz="1050" dirty="0"/>
                    </a:p>
                  </a:txBody>
                  <a:tcPr/>
                </a:tc>
                <a:extLst>
                  <a:ext uri="{0D108BD9-81ED-4DB2-BD59-A6C34878D82A}">
                    <a16:rowId xmlns:a16="http://schemas.microsoft.com/office/drawing/2014/main" val="10005"/>
                  </a:ext>
                </a:extLst>
              </a:tr>
            </a:tbl>
          </a:graphicData>
        </a:graphic>
      </p:graphicFrame>
      <p:pic>
        <p:nvPicPr>
          <p:cNvPr id="6150" name="Picture 6" descr="C:\Users\Tusenfryd\AppData\Local\Microsoft\Windows\Temporary Internet Files\Content.IE5\ZMZPCJVU\MC900335899[1].wmf"/>
          <p:cNvPicPr>
            <a:picLocks noChangeAspect="1" noChangeArrowheads="1"/>
          </p:cNvPicPr>
          <p:nvPr/>
        </p:nvPicPr>
        <p:blipFill>
          <a:blip r:embed="rId2" cstate="print"/>
          <a:srcRect/>
          <a:stretch>
            <a:fillRect/>
          </a:stretch>
        </p:blipFill>
        <p:spPr bwMode="auto">
          <a:xfrm>
            <a:off x="5940152" y="123057"/>
            <a:ext cx="576064" cy="713226"/>
          </a:xfrm>
          <a:prstGeom prst="rect">
            <a:avLst/>
          </a:prstGeom>
          <a:noFill/>
        </p:spPr>
      </p:pic>
      <p:pic>
        <p:nvPicPr>
          <p:cNvPr id="3" name="Bild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211960" y="4365104"/>
            <a:ext cx="504056" cy="91394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flipV="1">
            <a:off x="457200" y="-603448"/>
            <a:ext cx="8229600" cy="144016"/>
          </a:xfrm>
        </p:spPr>
        <p:txBody>
          <a:bodyPr>
            <a:normAutofit fontScale="90000"/>
          </a:bodyPr>
          <a:lstStyle/>
          <a:p>
            <a:endParaRPr lang="nb-NO" dirty="0"/>
          </a:p>
        </p:txBody>
      </p:sp>
      <p:sp>
        <p:nvSpPr>
          <p:cNvPr id="3" name="Plassholder for tekst 2"/>
          <p:cNvSpPr>
            <a:spLocks noGrp="1"/>
          </p:cNvSpPr>
          <p:nvPr>
            <p:ph type="body" idx="1"/>
          </p:nvPr>
        </p:nvSpPr>
        <p:spPr>
          <a:xfrm>
            <a:off x="457200" y="116632"/>
            <a:ext cx="8229600" cy="648073"/>
          </a:xfrm>
        </p:spPr>
        <p:txBody>
          <a:bodyPr>
            <a:normAutofit fontScale="25000" lnSpcReduction="20000"/>
          </a:bodyPr>
          <a:lstStyle/>
          <a:p>
            <a:endParaRPr lang="nb-NO" dirty="0"/>
          </a:p>
          <a:p>
            <a:endParaRPr lang="nb-NO" dirty="0"/>
          </a:p>
          <a:p>
            <a:endParaRPr lang="nb-NO" sz="9600" dirty="0"/>
          </a:p>
          <a:p>
            <a:pPr algn="ctr"/>
            <a:r>
              <a:rPr lang="nb-NO" sz="8000" dirty="0">
                <a:latin typeface="Arial" panose="020B0604020202020204" pitchFamily="34" charset="0"/>
                <a:cs typeface="Arial" panose="020B0604020202020204" pitchFamily="34" charset="0"/>
              </a:rPr>
              <a:t>Omsorg, lek og danning</a:t>
            </a:r>
          </a:p>
        </p:txBody>
      </p:sp>
      <p:sp>
        <p:nvSpPr>
          <p:cNvPr id="4" name="Plassholder for innhold 3"/>
          <p:cNvSpPr>
            <a:spLocks noGrp="1"/>
          </p:cNvSpPr>
          <p:nvPr>
            <p:ph sz="half" idx="2"/>
          </p:nvPr>
        </p:nvSpPr>
        <p:spPr>
          <a:xfrm>
            <a:off x="611560" y="908720"/>
            <a:ext cx="4032448" cy="5748599"/>
          </a:xfrm>
        </p:spPr>
        <p:txBody>
          <a:bodyPr>
            <a:normAutofit fontScale="92500" lnSpcReduction="10000"/>
          </a:bodyPr>
          <a:lstStyle/>
          <a:p>
            <a:pPr>
              <a:buFont typeface="Wingdings" panose="05000000000000000000" pitchFamily="2" charset="2"/>
              <a:buChar char="q"/>
            </a:pPr>
            <a:r>
              <a:rPr lang="nb-NO" sz="1400" b="1" dirty="0">
                <a:latin typeface="Arial" panose="020B0604020202020204" pitchFamily="34" charset="0"/>
                <a:cs typeface="Arial" panose="020B0604020202020204" pitchFamily="34" charset="0"/>
              </a:rPr>
              <a:t>Vi skal ivareta barnas behov for omsorg</a:t>
            </a:r>
          </a:p>
          <a:p>
            <a:pPr marL="34290" indent="0">
              <a:buNone/>
            </a:pPr>
            <a:r>
              <a:rPr lang="nb-NO" sz="1400" dirty="0">
                <a:solidFill>
                  <a:schemeClr val="tx1"/>
                </a:solidFill>
                <a:latin typeface="Arial" panose="020B0604020202020204" pitchFamily="34" charset="0"/>
                <a:cs typeface="Arial" panose="020B0604020202020204" pitchFamily="34" charset="0"/>
              </a:rPr>
              <a:t>Omsorg er en forutsetning for barnas trygghet og trivsel, og for utvikling av empati og nestekjærlighet. Barnehagen skal gi barna mulighet til å utvikle tillit til seg selv og andre.</a:t>
            </a:r>
          </a:p>
          <a:p>
            <a:pPr marL="34290" indent="0">
              <a:buNone/>
            </a:pPr>
            <a:r>
              <a:rPr lang="nb-NO" sz="1400" dirty="0">
                <a:solidFill>
                  <a:schemeClr val="tx1"/>
                </a:solidFill>
                <a:latin typeface="Arial" panose="020B0604020202020204" pitchFamily="34" charset="0"/>
                <a:cs typeface="Arial" panose="020B0604020202020204" pitchFamily="34" charset="0"/>
              </a:rPr>
              <a:t>I barnehagen skal alle barna oppleve å bli sett, forstått, respektert og få den hjelp og støtte de har behov for. Personalet skal arbeide for et miljø som ikke bare gjør barna til mottakere av omsorg, men som også verdsetter barnas egne omsorgshandlinger. </a:t>
            </a:r>
          </a:p>
          <a:p>
            <a:pPr marL="34290" indent="0">
              <a:buNone/>
            </a:pPr>
            <a:endParaRPr lang="nb-NO" sz="1400" dirty="0">
              <a:solidFill>
                <a:schemeClr val="tx1"/>
              </a:solidFill>
              <a:latin typeface="Arial" panose="020B0604020202020204" pitchFamily="34" charset="0"/>
              <a:cs typeface="Arial" panose="020B0604020202020204" pitchFamily="34" charset="0"/>
            </a:endParaRPr>
          </a:p>
          <a:p>
            <a:pPr marL="34290" indent="0">
              <a:buNone/>
            </a:pPr>
            <a:endParaRPr lang="nb-NO" sz="1400" dirty="0">
              <a:solidFill>
                <a:schemeClr val="tx1"/>
              </a:solidFill>
              <a:latin typeface="Arial" panose="020B0604020202020204" pitchFamily="34" charset="0"/>
              <a:cs typeface="Arial" panose="020B0604020202020204" pitchFamily="34" charset="0"/>
            </a:endParaRPr>
          </a:p>
          <a:p>
            <a:pPr marL="34290" indent="0">
              <a:buNone/>
            </a:pPr>
            <a:endParaRPr lang="nb-NO" sz="1400" dirty="0">
              <a:solidFill>
                <a:schemeClr val="tx1"/>
              </a:solidFill>
              <a:latin typeface="Arial" panose="020B0604020202020204" pitchFamily="34" charset="0"/>
              <a:cs typeface="Arial" panose="020B0604020202020204" pitchFamily="34" charset="0"/>
            </a:endParaRPr>
          </a:p>
          <a:p>
            <a:pPr marL="34290" indent="0">
              <a:buNone/>
            </a:pPr>
            <a:endParaRPr lang="nb-NO" sz="1400" dirty="0">
              <a:solidFill>
                <a:schemeClr val="tx1"/>
              </a:solidFill>
              <a:latin typeface="Arial" panose="020B0604020202020204" pitchFamily="34" charset="0"/>
              <a:cs typeface="Arial" panose="020B0604020202020204" pitchFamily="34" charset="0"/>
            </a:endParaRPr>
          </a:p>
          <a:p>
            <a:pPr marL="34290" indent="0">
              <a:buNone/>
            </a:pPr>
            <a:endParaRPr lang="nb-NO" sz="1400" dirty="0">
              <a:solidFill>
                <a:schemeClr val="tx1"/>
              </a:solidFill>
              <a:latin typeface="Arial" panose="020B0604020202020204" pitchFamily="34" charset="0"/>
              <a:cs typeface="Arial" panose="020B0604020202020204" pitchFamily="34" charset="0"/>
            </a:endParaRPr>
          </a:p>
          <a:p>
            <a:pPr marL="34290" indent="0">
              <a:buNone/>
            </a:pPr>
            <a:endParaRPr lang="nb-NO" sz="1400" dirty="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q"/>
            </a:pPr>
            <a:r>
              <a:rPr lang="nb-NO" sz="1400" b="1" dirty="0">
                <a:latin typeface="Arial" panose="020B0604020202020204" pitchFamily="34" charset="0"/>
                <a:cs typeface="Arial" panose="020B0604020202020204" pitchFamily="34" charset="0"/>
              </a:rPr>
              <a:t>Vi skal ivareta barnas behov for lek</a:t>
            </a:r>
          </a:p>
          <a:p>
            <a:pPr marL="34290" indent="0">
              <a:buNone/>
            </a:pPr>
            <a:r>
              <a:rPr lang="nb-NO" sz="1400" dirty="0">
                <a:solidFill>
                  <a:schemeClr val="tx1"/>
                </a:solidFill>
                <a:latin typeface="Arial" panose="020B0604020202020204" pitchFamily="34" charset="0"/>
                <a:cs typeface="Arial" panose="020B0604020202020204" pitchFamily="34" charset="0"/>
              </a:rPr>
              <a:t>Leken skal ha en sentral plass i barnehagen, og lekens egenverdi skal anerkjennes. Leken skal være en arena for barnas utvikling og læring, og for sosial og språklig samhandling. Barnehagen skal inspirere til og gi rom for ulike typer lek både ute og inne.  Barnehagen skal bidra til at alle barn kan oppleve glede, humor, spenning og engasjement gjennom lek – alene og sammen med andre.</a:t>
            </a:r>
          </a:p>
          <a:p>
            <a:pPr marL="34290" indent="0">
              <a:buNone/>
            </a:pPr>
            <a:r>
              <a:rPr lang="nb-NO" sz="1050" dirty="0">
                <a:solidFill>
                  <a:schemeClr val="tx1"/>
                </a:solidFill>
                <a:latin typeface="Arial" panose="020B0604020202020204" pitchFamily="34" charset="0"/>
                <a:cs typeface="Arial" panose="020B0604020202020204" pitchFamily="34" charset="0"/>
              </a:rPr>
              <a:t>(mer om lek på s. 22)</a:t>
            </a:r>
          </a:p>
          <a:p>
            <a:endParaRPr lang="nb-NO" sz="1100" dirty="0"/>
          </a:p>
          <a:p>
            <a:pPr algn="just">
              <a:buNone/>
            </a:pPr>
            <a:endParaRPr lang="nb-NO" sz="1400" dirty="0"/>
          </a:p>
          <a:p>
            <a:pPr algn="just">
              <a:buNone/>
            </a:pPr>
            <a:endParaRPr lang="nb-NO" sz="1400" dirty="0"/>
          </a:p>
        </p:txBody>
      </p:sp>
      <p:sp>
        <p:nvSpPr>
          <p:cNvPr id="5" name="Plassholder for tekst 4"/>
          <p:cNvSpPr>
            <a:spLocks noGrp="1"/>
          </p:cNvSpPr>
          <p:nvPr>
            <p:ph type="body" sz="quarter" idx="3"/>
          </p:nvPr>
        </p:nvSpPr>
        <p:spPr>
          <a:xfrm>
            <a:off x="4598268" y="330033"/>
            <a:ext cx="4041775" cy="412656"/>
          </a:xfrm>
        </p:spPr>
        <p:txBody>
          <a:bodyPr>
            <a:normAutofit/>
          </a:bodyPr>
          <a:lstStyle/>
          <a:p>
            <a:endParaRPr lang="nb-NO" dirty="0"/>
          </a:p>
          <a:p>
            <a:endParaRPr lang="nb-NO" sz="2000" dirty="0"/>
          </a:p>
          <a:p>
            <a:endParaRPr lang="nb-NO" sz="2000" dirty="0"/>
          </a:p>
          <a:p>
            <a:endParaRPr lang="nb-NO" sz="2000" dirty="0"/>
          </a:p>
          <a:p>
            <a:endParaRPr lang="nb-NO" sz="2000" dirty="0"/>
          </a:p>
        </p:txBody>
      </p:sp>
      <p:sp>
        <p:nvSpPr>
          <p:cNvPr id="6" name="Plassholder for innhold 5"/>
          <p:cNvSpPr>
            <a:spLocks noGrp="1"/>
          </p:cNvSpPr>
          <p:nvPr>
            <p:ph sz="quarter" idx="4"/>
          </p:nvPr>
        </p:nvSpPr>
        <p:spPr>
          <a:xfrm>
            <a:off x="4644008" y="908720"/>
            <a:ext cx="3996035" cy="5472608"/>
          </a:xfrm>
        </p:spPr>
        <p:txBody>
          <a:bodyPr>
            <a:normAutofit lnSpcReduction="10000"/>
          </a:bodyPr>
          <a:lstStyle/>
          <a:p>
            <a:pPr>
              <a:buFont typeface="Wingdings" panose="05000000000000000000" pitchFamily="2" charset="2"/>
              <a:buChar char="q"/>
            </a:pPr>
            <a:r>
              <a:rPr lang="nb-NO" sz="1300" b="1" dirty="0">
                <a:latin typeface="Arial" panose="020B0604020202020204" pitchFamily="34" charset="0"/>
                <a:cs typeface="Arial" panose="020B0604020202020204" pitchFamily="34" charset="0"/>
              </a:rPr>
              <a:t>Vi skal fremme danning </a:t>
            </a:r>
          </a:p>
          <a:p>
            <a:pPr marL="34290" indent="0">
              <a:buNone/>
            </a:pPr>
            <a:r>
              <a:rPr lang="nb-NO" sz="1300" dirty="0">
                <a:solidFill>
                  <a:schemeClr val="tx1"/>
                </a:solidFill>
                <a:latin typeface="Arial" panose="020B0604020202020204" pitchFamily="34" charset="0"/>
                <a:cs typeface="Arial" panose="020B0604020202020204" pitchFamily="34" charset="0"/>
              </a:rPr>
              <a:t>Barnehagen skal fremme samhold og solidaritet samtidig som individuelle uttrykk og handlinger skal verdsettes og følges opp. Barnehagen skal bidra til at barna kan forstå felles verdier og normer som er viktige for fellesskapet. Barnehagen skal la barna få delta i beslutningsprosesser og utvikling av felles innhold. Barna skal støttes i å uttrykke synspunkter og skape mening i den verden de er en del av. Gjennom samspill, dialog, lek og utforsking skal barnehagen bidra til at barna utvikler kritisk tenkning, etisk vurderingsevne, evne til å yte motstand og handlingskompetanse, slik at de kan bidra til endringer.</a:t>
            </a:r>
          </a:p>
          <a:p>
            <a:pPr marL="34290" indent="0">
              <a:buNone/>
            </a:pPr>
            <a:r>
              <a:rPr lang="nb-NO" sz="1300" b="1" u="sng" dirty="0">
                <a:solidFill>
                  <a:schemeClr val="tx1"/>
                </a:solidFill>
                <a:latin typeface="Arial" panose="020B0604020202020204" pitchFamily="34" charset="0"/>
                <a:cs typeface="Arial" panose="020B0604020202020204" pitchFamily="34" charset="0"/>
              </a:rPr>
              <a:t>Barna skal:</a:t>
            </a:r>
            <a:r>
              <a:rPr lang="nb-NO" sz="1300" u="sng" dirty="0">
                <a:solidFill>
                  <a:schemeClr val="tx1"/>
                </a:solidFill>
                <a:latin typeface="Arial" panose="020B0604020202020204" pitchFamily="34" charset="0"/>
                <a:cs typeface="Arial" panose="020B0604020202020204" pitchFamily="34" charset="0"/>
              </a:rPr>
              <a:t> </a:t>
            </a:r>
          </a:p>
          <a:p>
            <a:pPr>
              <a:buFont typeface="Wingdings" panose="05000000000000000000" pitchFamily="2" charset="2"/>
              <a:buChar char="q"/>
            </a:pPr>
            <a:r>
              <a:rPr lang="nb-NO" sz="1300" dirty="0">
                <a:solidFill>
                  <a:schemeClr val="tx1"/>
                </a:solidFill>
                <a:latin typeface="Arial" panose="020B0604020202020204" pitchFamily="34" charset="0"/>
                <a:cs typeface="Arial" panose="020B0604020202020204" pitchFamily="34" charset="0"/>
              </a:rPr>
              <a:t>oppleve trygghet, tilhørighet og trivsel i barnehagen . </a:t>
            </a:r>
          </a:p>
          <a:p>
            <a:pPr>
              <a:buFont typeface="Wingdings" panose="05000000000000000000" pitchFamily="2" charset="2"/>
              <a:buChar char="q"/>
            </a:pPr>
            <a:r>
              <a:rPr lang="nb-NO" sz="1300" dirty="0">
                <a:solidFill>
                  <a:schemeClr val="tx1"/>
                </a:solidFill>
                <a:latin typeface="Arial" panose="020B0604020202020204" pitchFamily="34" charset="0"/>
                <a:cs typeface="Arial" panose="020B0604020202020204" pitchFamily="34" charset="0"/>
              </a:rPr>
              <a:t>utvikle tillit til seg selv og andre. </a:t>
            </a:r>
          </a:p>
          <a:p>
            <a:pPr>
              <a:buFont typeface="Wingdings" panose="05000000000000000000" pitchFamily="2" charset="2"/>
              <a:buChar char="q"/>
            </a:pPr>
            <a:r>
              <a:rPr lang="nb-NO" sz="1300" dirty="0">
                <a:solidFill>
                  <a:schemeClr val="tx1"/>
                </a:solidFill>
                <a:latin typeface="Arial" panose="020B0604020202020204" pitchFamily="34" charset="0"/>
                <a:cs typeface="Arial" panose="020B0604020202020204" pitchFamily="34" charset="0"/>
              </a:rPr>
              <a:t>delta i lek og erfare glede i lek i et inkluderende miljø</a:t>
            </a:r>
          </a:p>
          <a:p>
            <a:pPr marL="34290" indent="0">
              <a:buNone/>
            </a:pPr>
            <a:r>
              <a:rPr lang="nb-NO" sz="1300" b="1" u="sng" dirty="0">
                <a:solidFill>
                  <a:schemeClr val="tx1"/>
                </a:solidFill>
                <a:latin typeface="Arial" panose="020B0604020202020204" pitchFamily="34" charset="0"/>
                <a:cs typeface="Arial" panose="020B0604020202020204" pitchFamily="34" charset="0"/>
              </a:rPr>
              <a:t>Personalet skal:</a:t>
            </a:r>
          </a:p>
          <a:p>
            <a:pPr>
              <a:buFont typeface="Wingdings" panose="05000000000000000000" pitchFamily="2" charset="2"/>
              <a:buChar char="q"/>
            </a:pPr>
            <a:r>
              <a:rPr lang="nb-NO" sz="1300" dirty="0">
                <a:solidFill>
                  <a:schemeClr val="tx1"/>
                </a:solidFill>
                <a:latin typeface="Arial" panose="020B0604020202020204" pitchFamily="34" charset="0"/>
                <a:cs typeface="Arial" panose="020B0604020202020204" pitchFamily="34" charset="0"/>
              </a:rPr>
              <a:t>Støtte barnas aktivitet, engasjement og deltakelse i fellesskapet . </a:t>
            </a:r>
          </a:p>
          <a:p>
            <a:pPr>
              <a:buFont typeface="Wingdings" panose="05000000000000000000" pitchFamily="2" charset="2"/>
              <a:buChar char="q"/>
            </a:pPr>
            <a:r>
              <a:rPr lang="nb-NO" sz="1300" dirty="0">
                <a:solidFill>
                  <a:schemeClr val="tx1"/>
                </a:solidFill>
                <a:latin typeface="Arial" panose="020B0604020202020204" pitchFamily="34" charset="0"/>
                <a:cs typeface="Arial" panose="020B0604020202020204" pitchFamily="34" charset="0"/>
              </a:rPr>
              <a:t>Utfordre barnas tenkning og invitere dem inn i utforskende samtaler.</a:t>
            </a:r>
          </a:p>
          <a:p>
            <a:pPr marL="34290" indent="0">
              <a:buNone/>
            </a:pPr>
            <a:r>
              <a:rPr lang="nb-NO" sz="1050" dirty="0">
                <a:solidFill>
                  <a:schemeClr val="tx1"/>
                </a:solidFill>
                <a:latin typeface="Arial" panose="020B0604020202020204" pitchFamily="34" charset="0"/>
                <a:cs typeface="Arial" panose="020B0604020202020204" pitchFamily="34" charset="0"/>
              </a:rPr>
              <a:t>(Utdrag fra nye rammeplan side 19 -21)</a:t>
            </a:r>
          </a:p>
          <a:p>
            <a:pPr>
              <a:lnSpc>
                <a:spcPct val="110000"/>
              </a:lnSpc>
              <a:buNone/>
            </a:pPr>
            <a:endParaRPr lang="nb-NO" dirty="0"/>
          </a:p>
        </p:txBody>
      </p:sp>
      <p:sp>
        <p:nvSpPr>
          <p:cNvPr id="10" name="Plassholder for bunntekst 9"/>
          <p:cNvSpPr>
            <a:spLocks noGrp="1"/>
          </p:cNvSpPr>
          <p:nvPr>
            <p:ph type="ftr" sz="quarter" idx="11"/>
          </p:nvPr>
        </p:nvSpPr>
        <p:spPr>
          <a:xfrm>
            <a:off x="2802834" y="6292194"/>
            <a:ext cx="3538331" cy="365125"/>
          </a:xfrm>
        </p:spPr>
        <p:txBody>
          <a:bodyPr/>
          <a:lstStyle/>
          <a:p>
            <a:r>
              <a:rPr lang="nb-NO" dirty="0">
                <a:solidFill>
                  <a:schemeClr val="tx1"/>
                </a:solidFill>
              </a:rPr>
              <a:t>18</a:t>
            </a:r>
          </a:p>
        </p:txBody>
      </p:sp>
      <p:pic>
        <p:nvPicPr>
          <p:cNvPr id="8" name="Bilde 7">
            <a:extLst>
              <a:ext uri="{FF2B5EF4-FFF2-40B4-BE49-F238E27FC236}">
                <a16:creationId xmlns:a16="http://schemas.microsoft.com/office/drawing/2014/main" id="{67E23BAA-0059-4E4B-B050-ABCDC9C876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1640" y="2996952"/>
            <a:ext cx="2298477" cy="172385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467544" y="260648"/>
            <a:ext cx="8229600" cy="648071"/>
          </a:xfrm>
        </p:spPr>
        <p:txBody>
          <a:bodyPr>
            <a:normAutofit/>
          </a:bodyPr>
          <a:lstStyle/>
          <a:p>
            <a:r>
              <a:rPr lang="nb-NO" sz="3600" dirty="0">
                <a:latin typeface="Arial" panose="020B0604020202020204" pitchFamily="34" charset="0"/>
                <a:cs typeface="Arial" panose="020B0604020202020204" pitchFamily="34" charset="0"/>
              </a:rPr>
              <a:t>Januar</a:t>
            </a:r>
            <a:endParaRPr lang="nb-NO" sz="1600" dirty="0">
              <a:latin typeface="Arial" panose="020B0604020202020204" pitchFamily="34" charset="0"/>
              <a:cs typeface="Arial" panose="020B0604020202020204" pitchFamily="34" charset="0"/>
            </a:endParaRPr>
          </a:p>
        </p:txBody>
      </p:sp>
      <p:sp>
        <p:nvSpPr>
          <p:cNvPr id="5" name="Undertittel 4"/>
          <p:cNvSpPr>
            <a:spLocks noGrp="1"/>
          </p:cNvSpPr>
          <p:nvPr>
            <p:ph type="subTitle" idx="1"/>
          </p:nvPr>
        </p:nvSpPr>
        <p:spPr>
          <a:xfrm>
            <a:off x="323528" y="6093296"/>
            <a:ext cx="9144000" cy="620688"/>
          </a:xfrm>
        </p:spPr>
        <p:txBody>
          <a:bodyPr>
            <a:normAutofit/>
          </a:bodyPr>
          <a:lstStyle/>
          <a:p>
            <a:pPr algn="l"/>
            <a:r>
              <a:rPr lang="nb-NO" sz="800" dirty="0">
                <a:solidFill>
                  <a:schemeClr val="tx1"/>
                </a:solidFill>
              </a:rPr>
              <a:t>	Kontoret     51566611/91146185		Naturgruppa   90294320	Tusenfryd    48953856		post@byhaugen-barnehage.no</a:t>
            </a:r>
          </a:p>
          <a:p>
            <a:pPr algn="l"/>
            <a:r>
              <a:rPr lang="nb-NO" sz="800" dirty="0">
                <a:solidFill>
                  <a:schemeClr val="tx1"/>
                </a:solidFill>
              </a:rPr>
              <a:t>	Rødkløver   48953607		Hvitveis            48944046	Blåklokke     48942953		www.byhaugen-barnehage.no</a:t>
            </a:r>
          </a:p>
        </p:txBody>
      </p:sp>
      <p:graphicFrame>
        <p:nvGraphicFramePr>
          <p:cNvPr id="4" name="Plassholder for innhold 3"/>
          <p:cNvGraphicFramePr>
            <a:graphicFrameLocks noGrp="1"/>
          </p:cNvGraphicFramePr>
          <p:nvPr>
            <p:ph idx="4294967295"/>
            <p:extLst>
              <p:ext uri="{D42A27DB-BD31-4B8C-83A1-F6EECF244321}">
                <p14:modId xmlns:p14="http://schemas.microsoft.com/office/powerpoint/2010/main" val="21685475"/>
              </p:ext>
            </p:extLst>
          </p:nvPr>
        </p:nvGraphicFramePr>
        <p:xfrm>
          <a:off x="467544" y="854984"/>
          <a:ext cx="8229600" cy="5095800"/>
        </p:xfrm>
        <a:graphic>
          <a:graphicData uri="http://schemas.openxmlformats.org/drawingml/2006/table">
            <a:tbl>
              <a:tblPr firstRow="1" bandRow="1">
                <a:tableStyleId>{073A0DAA-6AF3-43AB-8588-CEC1D06C72B9}</a:tableStyleId>
              </a:tblPr>
              <a:tblGrid>
                <a:gridCol w="432048">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gridCol w="1224136">
                  <a:extLst>
                    <a:ext uri="{9D8B030D-6E8A-4147-A177-3AD203B41FA5}">
                      <a16:colId xmlns:a16="http://schemas.microsoft.com/office/drawing/2014/main" val="20004"/>
                    </a:ext>
                  </a:extLst>
                </a:gridCol>
                <a:gridCol w="1224136">
                  <a:extLst>
                    <a:ext uri="{9D8B030D-6E8A-4147-A177-3AD203B41FA5}">
                      <a16:colId xmlns:a16="http://schemas.microsoft.com/office/drawing/2014/main" val="20005"/>
                    </a:ext>
                  </a:extLst>
                </a:gridCol>
                <a:gridCol w="720080">
                  <a:extLst>
                    <a:ext uri="{9D8B030D-6E8A-4147-A177-3AD203B41FA5}">
                      <a16:colId xmlns:a16="http://schemas.microsoft.com/office/drawing/2014/main" val="20006"/>
                    </a:ext>
                  </a:extLst>
                </a:gridCol>
                <a:gridCol w="740768">
                  <a:extLst>
                    <a:ext uri="{9D8B030D-6E8A-4147-A177-3AD203B41FA5}">
                      <a16:colId xmlns:a16="http://schemas.microsoft.com/office/drawing/2014/main" val="20007"/>
                    </a:ext>
                  </a:extLst>
                </a:gridCol>
              </a:tblGrid>
              <a:tr h="288032">
                <a:tc>
                  <a:txBody>
                    <a:bodyPr/>
                    <a:lstStyle/>
                    <a:p>
                      <a:r>
                        <a:rPr lang="nb-NO" sz="1100" dirty="0"/>
                        <a:t>Uke</a:t>
                      </a:r>
                    </a:p>
                  </a:txBody>
                  <a:tcPr/>
                </a:tc>
                <a:tc>
                  <a:txBody>
                    <a:bodyPr/>
                    <a:lstStyle/>
                    <a:p>
                      <a:r>
                        <a:rPr lang="nb-NO" sz="1100" dirty="0"/>
                        <a:t>Mandag</a:t>
                      </a:r>
                    </a:p>
                  </a:txBody>
                  <a:tcPr/>
                </a:tc>
                <a:tc>
                  <a:txBody>
                    <a:bodyPr/>
                    <a:lstStyle/>
                    <a:p>
                      <a:r>
                        <a:rPr lang="nb-NO" sz="1100" dirty="0"/>
                        <a:t>Tirsdag</a:t>
                      </a:r>
                    </a:p>
                  </a:txBody>
                  <a:tcPr/>
                </a:tc>
                <a:tc>
                  <a:txBody>
                    <a:bodyPr/>
                    <a:lstStyle/>
                    <a:p>
                      <a:r>
                        <a:rPr lang="nb-NO" sz="1100" dirty="0"/>
                        <a:t>Onsdag</a:t>
                      </a:r>
                    </a:p>
                  </a:txBody>
                  <a:tcPr/>
                </a:tc>
                <a:tc>
                  <a:txBody>
                    <a:bodyPr/>
                    <a:lstStyle/>
                    <a:p>
                      <a:r>
                        <a:rPr lang="nb-NO" sz="1100" dirty="0"/>
                        <a:t>Torsdag</a:t>
                      </a:r>
                    </a:p>
                  </a:txBody>
                  <a:tcPr/>
                </a:tc>
                <a:tc>
                  <a:txBody>
                    <a:bodyPr/>
                    <a:lstStyle/>
                    <a:p>
                      <a:r>
                        <a:rPr lang="nb-NO" sz="1100" dirty="0"/>
                        <a:t>Fredag</a:t>
                      </a:r>
                    </a:p>
                  </a:txBody>
                  <a:tcPr/>
                </a:tc>
                <a:tc>
                  <a:txBody>
                    <a:bodyPr/>
                    <a:lstStyle/>
                    <a:p>
                      <a:r>
                        <a:rPr lang="nb-NO" sz="1100" dirty="0"/>
                        <a:t>Lørdag</a:t>
                      </a:r>
                    </a:p>
                  </a:txBody>
                  <a:tcPr/>
                </a:tc>
                <a:tc>
                  <a:txBody>
                    <a:bodyPr/>
                    <a:lstStyle/>
                    <a:p>
                      <a:r>
                        <a:rPr lang="nb-NO" sz="1100" dirty="0"/>
                        <a:t>Søndag</a:t>
                      </a:r>
                    </a:p>
                  </a:txBody>
                  <a:tcPr/>
                </a:tc>
                <a:extLst>
                  <a:ext uri="{0D108BD9-81ED-4DB2-BD59-A6C34878D82A}">
                    <a16:rowId xmlns:a16="http://schemas.microsoft.com/office/drawing/2014/main" val="10000"/>
                  </a:ext>
                </a:extLst>
              </a:tr>
              <a:tr h="1008112">
                <a:tc>
                  <a:txBody>
                    <a:bodyPr/>
                    <a:lstStyle/>
                    <a:p>
                      <a:r>
                        <a:rPr lang="nb-NO" sz="1000" dirty="0"/>
                        <a:t>1</a:t>
                      </a:r>
                    </a:p>
                  </a:txBody>
                  <a:tcPr/>
                </a:tc>
                <a:tc>
                  <a:txBody>
                    <a:bodyPr/>
                    <a:lstStyle/>
                    <a:p>
                      <a:r>
                        <a:rPr lang="nb-NO" sz="1000" dirty="0"/>
                        <a:t>31</a:t>
                      </a:r>
                    </a:p>
                    <a:p>
                      <a:endParaRPr lang="nb-NO" sz="1000" dirty="0"/>
                    </a:p>
                    <a:p>
                      <a:r>
                        <a:rPr lang="nb-NO" sz="1000" dirty="0">
                          <a:solidFill>
                            <a:srgbClr val="FF0000"/>
                          </a:solidFill>
                        </a:rPr>
                        <a:t>Nyttårsaften</a:t>
                      </a:r>
                      <a:r>
                        <a:rPr lang="nb-NO" sz="1000" dirty="0"/>
                        <a:t> – barnehagen er stengt</a:t>
                      </a:r>
                    </a:p>
                  </a:txBody>
                  <a:tcPr/>
                </a:tc>
                <a:tc>
                  <a:txBody>
                    <a:bodyPr/>
                    <a:lstStyle/>
                    <a:p>
                      <a:r>
                        <a:rPr lang="nb-NO" sz="1000" dirty="0"/>
                        <a:t>1</a:t>
                      </a:r>
                    </a:p>
                    <a:p>
                      <a:endParaRPr lang="nb-NO" sz="1000" dirty="0"/>
                    </a:p>
                    <a:p>
                      <a:pPr marL="0" marR="0" lvl="0" indent="0" algn="l" defTabSz="685800" rtl="0" eaLnBrk="1" fontAlgn="auto" latinLnBrk="0" hangingPunct="1">
                        <a:lnSpc>
                          <a:spcPct val="100000"/>
                        </a:lnSpc>
                        <a:spcBef>
                          <a:spcPts val="0"/>
                        </a:spcBef>
                        <a:spcAft>
                          <a:spcPts val="0"/>
                        </a:spcAft>
                        <a:buClrTx/>
                        <a:buSzTx/>
                        <a:buFontTx/>
                        <a:buNone/>
                        <a:tabLst/>
                        <a:defRPr/>
                      </a:pPr>
                      <a:r>
                        <a:rPr lang="nb-NO" sz="1000" dirty="0">
                          <a:solidFill>
                            <a:srgbClr val="FF0000"/>
                          </a:solidFill>
                        </a:rPr>
                        <a:t>1. Nyttårsdag  </a:t>
                      </a:r>
                      <a:r>
                        <a:rPr lang="nb-NO" sz="1000" dirty="0">
                          <a:solidFill>
                            <a:schemeClr val="tx1"/>
                          </a:solidFill>
                        </a:rPr>
                        <a:t>–</a:t>
                      </a:r>
                      <a:r>
                        <a:rPr lang="nb-NO" sz="1000" dirty="0"/>
                        <a:t> barnehagen stengt</a:t>
                      </a:r>
                    </a:p>
                    <a:p>
                      <a:endParaRPr lang="nb-NO" sz="1000" dirty="0"/>
                    </a:p>
                  </a:txBody>
                  <a:tcPr/>
                </a:tc>
                <a:tc>
                  <a:txBody>
                    <a:bodyPr/>
                    <a:lstStyle/>
                    <a:p>
                      <a:r>
                        <a:rPr lang="nb-NO" sz="1000" dirty="0"/>
                        <a:t>2</a:t>
                      </a:r>
                    </a:p>
                    <a:p>
                      <a:endParaRPr lang="nb-NO" sz="1000" dirty="0"/>
                    </a:p>
                    <a:p>
                      <a:endParaRPr lang="nb-NO"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000" dirty="0"/>
                        <a:t>3</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000" dirty="0"/>
                    </a:p>
                    <a:p>
                      <a:endParaRPr lang="nb-NO" sz="1000" dirty="0"/>
                    </a:p>
                  </a:txBody>
                  <a:tcPr/>
                </a:tc>
                <a:tc>
                  <a:txBody>
                    <a:bodyPr/>
                    <a:lstStyle/>
                    <a:p>
                      <a:r>
                        <a:rPr lang="nb-NO" sz="1000" dirty="0"/>
                        <a:t>4</a:t>
                      </a:r>
                    </a:p>
                    <a:p>
                      <a:endParaRPr lang="nb-NO" sz="1000" dirty="0"/>
                    </a:p>
                    <a:p>
                      <a:r>
                        <a:rPr lang="nb-NO" sz="1000" dirty="0"/>
                        <a:t>Fellessamling</a:t>
                      </a:r>
                    </a:p>
                  </a:txBody>
                  <a:tcPr/>
                </a:tc>
                <a:tc>
                  <a:txBody>
                    <a:bodyPr/>
                    <a:lstStyle/>
                    <a:p>
                      <a:r>
                        <a:rPr lang="nb-NO" sz="1000" dirty="0"/>
                        <a:t>5</a:t>
                      </a:r>
                    </a:p>
                  </a:txBody>
                  <a:tcPr/>
                </a:tc>
                <a:tc>
                  <a:txBody>
                    <a:bodyPr/>
                    <a:lstStyle/>
                    <a:p>
                      <a:r>
                        <a:rPr lang="nb-NO" sz="1000" dirty="0"/>
                        <a:t>6</a:t>
                      </a:r>
                    </a:p>
                  </a:txBody>
                  <a:tcPr/>
                </a:tc>
                <a:extLst>
                  <a:ext uri="{0D108BD9-81ED-4DB2-BD59-A6C34878D82A}">
                    <a16:rowId xmlns:a16="http://schemas.microsoft.com/office/drawing/2014/main" val="10001"/>
                  </a:ext>
                </a:extLst>
              </a:tr>
              <a:tr h="942873">
                <a:tc>
                  <a:txBody>
                    <a:bodyPr/>
                    <a:lstStyle/>
                    <a:p>
                      <a:r>
                        <a:rPr lang="nb-NO" sz="1000" dirty="0"/>
                        <a:t>2</a:t>
                      </a:r>
                    </a:p>
                  </a:txBody>
                  <a:tcPr/>
                </a:tc>
                <a:tc>
                  <a:txBody>
                    <a:bodyPr/>
                    <a:lstStyle/>
                    <a:p>
                      <a:r>
                        <a:rPr lang="nb-NO" sz="1000" dirty="0"/>
                        <a:t>8</a:t>
                      </a:r>
                    </a:p>
                  </a:txBody>
                  <a:tcPr/>
                </a:tc>
                <a:tc>
                  <a:txBody>
                    <a:bodyPr/>
                    <a:lstStyle/>
                    <a:p>
                      <a:r>
                        <a:rPr lang="nb-NO" sz="1000" dirty="0"/>
                        <a:t>9</a:t>
                      </a:r>
                    </a:p>
                  </a:txBody>
                  <a:tcPr/>
                </a:tc>
                <a:tc>
                  <a:txBody>
                    <a:bodyPr/>
                    <a:lstStyle/>
                    <a:p>
                      <a:r>
                        <a:rPr lang="nb-NO" sz="1000" dirty="0"/>
                        <a:t>9</a:t>
                      </a:r>
                    </a:p>
                  </a:txBody>
                  <a:tcPr/>
                </a:tc>
                <a:tc>
                  <a:txBody>
                    <a:bodyPr/>
                    <a:lstStyle/>
                    <a:p>
                      <a:r>
                        <a:rPr lang="nb-NO" sz="1000" dirty="0"/>
                        <a:t>10</a:t>
                      </a:r>
                    </a:p>
                  </a:txBody>
                  <a:tcPr/>
                </a:tc>
                <a:tc>
                  <a:txBody>
                    <a:bodyPr/>
                    <a:lstStyle/>
                    <a:p>
                      <a:r>
                        <a:rPr lang="nb-NO" sz="1000" dirty="0"/>
                        <a:t>11</a:t>
                      </a:r>
                    </a:p>
                    <a:p>
                      <a:endParaRPr lang="nb-NO" sz="1000" dirty="0"/>
                    </a:p>
                    <a:p>
                      <a:r>
                        <a:rPr lang="nb-NO" sz="1000" dirty="0"/>
                        <a:t>Fellessamling</a:t>
                      </a:r>
                    </a:p>
                  </a:txBody>
                  <a:tcPr/>
                </a:tc>
                <a:tc>
                  <a:txBody>
                    <a:bodyPr/>
                    <a:lstStyle/>
                    <a:p>
                      <a:r>
                        <a:rPr lang="nb-NO" sz="1000" dirty="0"/>
                        <a:t>12</a:t>
                      </a:r>
                    </a:p>
                  </a:txBody>
                  <a:tcPr/>
                </a:tc>
                <a:tc>
                  <a:txBody>
                    <a:bodyPr/>
                    <a:lstStyle/>
                    <a:p>
                      <a:r>
                        <a:rPr lang="nb-NO" sz="1000" dirty="0"/>
                        <a:t>13</a:t>
                      </a:r>
                    </a:p>
                  </a:txBody>
                  <a:tcPr/>
                </a:tc>
                <a:extLst>
                  <a:ext uri="{0D108BD9-81ED-4DB2-BD59-A6C34878D82A}">
                    <a16:rowId xmlns:a16="http://schemas.microsoft.com/office/drawing/2014/main" val="10002"/>
                  </a:ext>
                </a:extLst>
              </a:tr>
              <a:tr h="942873">
                <a:tc>
                  <a:txBody>
                    <a:bodyPr/>
                    <a:lstStyle/>
                    <a:p>
                      <a:r>
                        <a:rPr lang="nb-NO" sz="1000" dirty="0"/>
                        <a:t>3</a:t>
                      </a:r>
                    </a:p>
                  </a:txBody>
                  <a:tcPr/>
                </a:tc>
                <a:tc>
                  <a:txBody>
                    <a:bodyPr/>
                    <a:lstStyle/>
                    <a:p>
                      <a:r>
                        <a:rPr lang="nb-NO" sz="1000" dirty="0"/>
                        <a:t>14</a:t>
                      </a:r>
                    </a:p>
                  </a:txBody>
                  <a:tcPr/>
                </a:tc>
                <a:tc>
                  <a:txBody>
                    <a:bodyPr/>
                    <a:lstStyle/>
                    <a:p>
                      <a:r>
                        <a:rPr lang="nb-NO" sz="1000" dirty="0"/>
                        <a:t>15</a:t>
                      </a:r>
                    </a:p>
                  </a:txBody>
                  <a:tcPr/>
                </a:tc>
                <a:tc>
                  <a:txBody>
                    <a:bodyPr/>
                    <a:lstStyle/>
                    <a:p>
                      <a:r>
                        <a:rPr lang="nb-NO" sz="1000" dirty="0"/>
                        <a:t>16</a:t>
                      </a:r>
                    </a:p>
                  </a:txBody>
                  <a:tcPr/>
                </a:tc>
                <a:tc>
                  <a:txBody>
                    <a:bodyPr/>
                    <a:lstStyle/>
                    <a:p>
                      <a:r>
                        <a:rPr lang="nb-NO" sz="1000" dirty="0"/>
                        <a:t>17</a:t>
                      </a:r>
                    </a:p>
                  </a:txBody>
                  <a:tcPr/>
                </a:tc>
                <a:tc>
                  <a:txBody>
                    <a:bodyPr/>
                    <a:lstStyle/>
                    <a:p>
                      <a:r>
                        <a:rPr lang="nb-NO" sz="1000" dirty="0"/>
                        <a:t>18</a:t>
                      </a:r>
                    </a:p>
                    <a:p>
                      <a:endParaRPr lang="nb-NO" sz="1000" dirty="0"/>
                    </a:p>
                    <a:p>
                      <a:r>
                        <a:rPr lang="nb-NO" sz="1000" dirty="0"/>
                        <a:t>Fellessamling</a:t>
                      </a:r>
                    </a:p>
                    <a:p>
                      <a:endParaRPr lang="nb-NO" sz="1000" dirty="0"/>
                    </a:p>
                  </a:txBody>
                  <a:tcPr/>
                </a:tc>
                <a:tc>
                  <a:txBody>
                    <a:bodyPr/>
                    <a:lstStyle/>
                    <a:p>
                      <a:r>
                        <a:rPr lang="nb-NO" sz="1000" dirty="0"/>
                        <a:t>19</a:t>
                      </a:r>
                    </a:p>
                  </a:txBody>
                  <a:tcPr/>
                </a:tc>
                <a:tc>
                  <a:txBody>
                    <a:bodyPr/>
                    <a:lstStyle/>
                    <a:p>
                      <a:r>
                        <a:rPr lang="nb-NO" sz="1000" dirty="0"/>
                        <a:t>20</a:t>
                      </a:r>
                    </a:p>
                  </a:txBody>
                  <a:tcPr/>
                </a:tc>
                <a:extLst>
                  <a:ext uri="{0D108BD9-81ED-4DB2-BD59-A6C34878D82A}">
                    <a16:rowId xmlns:a16="http://schemas.microsoft.com/office/drawing/2014/main" val="10003"/>
                  </a:ext>
                </a:extLst>
              </a:tr>
              <a:tr h="942873">
                <a:tc>
                  <a:txBody>
                    <a:bodyPr/>
                    <a:lstStyle/>
                    <a:p>
                      <a:r>
                        <a:rPr lang="nb-NO" sz="1000" dirty="0"/>
                        <a:t>4</a:t>
                      </a:r>
                    </a:p>
                  </a:txBody>
                  <a:tcPr/>
                </a:tc>
                <a:tc>
                  <a:txBody>
                    <a:bodyPr/>
                    <a:lstStyle/>
                    <a:p>
                      <a:r>
                        <a:rPr lang="nb-NO" sz="1000" dirty="0"/>
                        <a:t>21</a:t>
                      </a:r>
                    </a:p>
                  </a:txBody>
                  <a:tcPr/>
                </a:tc>
                <a:tc>
                  <a:txBody>
                    <a:bodyPr/>
                    <a:lstStyle/>
                    <a:p>
                      <a:r>
                        <a:rPr lang="nb-NO" sz="1000" dirty="0"/>
                        <a:t>22</a:t>
                      </a:r>
                    </a:p>
                  </a:txBody>
                  <a:tcPr/>
                </a:tc>
                <a:tc>
                  <a:txBody>
                    <a:bodyPr/>
                    <a:lstStyle/>
                    <a:p>
                      <a:r>
                        <a:rPr lang="nb-NO" sz="1000" dirty="0"/>
                        <a:t>23</a:t>
                      </a:r>
                    </a:p>
                  </a:txBody>
                  <a:tcPr/>
                </a:tc>
                <a:tc>
                  <a:txBody>
                    <a:bodyPr/>
                    <a:lstStyle/>
                    <a:p>
                      <a:r>
                        <a:rPr lang="nb-NO" sz="1000" dirty="0"/>
                        <a:t>24</a:t>
                      </a:r>
                    </a:p>
                    <a:p>
                      <a:endParaRPr lang="nb-NO" sz="1000" dirty="0"/>
                    </a:p>
                  </a:txBody>
                  <a:tcPr/>
                </a:tc>
                <a:tc>
                  <a:txBody>
                    <a:bodyPr/>
                    <a:lstStyle/>
                    <a:p>
                      <a:r>
                        <a:rPr lang="nb-NO" sz="1000" dirty="0"/>
                        <a:t>25</a:t>
                      </a:r>
                    </a:p>
                    <a:p>
                      <a:endParaRPr lang="nb-NO" sz="1000" dirty="0"/>
                    </a:p>
                    <a:p>
                      <a:r>
                        <a:rPr lang="nb-NO" sz="1000" dirty="0"/>
                        <a:t>Fellessamling</a:t>
                      </a:r>
                    </a:p>
                    <a:p>
                      <a:endParaRPr lang="nb-NO" sz="1000" dirty="0"/>
                    </a:p>
                  </a:txBody>
                  <a:tcPr/>
                </a:tc>
                <a:tc>
                  <a:txBody>
                    <a:bodyPr/>
                    <a:lstStyle/>
                    <a:p>
                      <a:r>
                        <a:rPr lang="nb-NO" sz="1000" dirty="0"/>
                        <a:t>26</a:t>
                      </a:r>
                    </a:p>
                  </a:txBody>
                  <a:tcPr/>
                </a:tc>
                <a:tc>
                  <a:txBody>
                    <a:bodyPr/>
                    <a:lstStyle/>
                    <a:p>
                      <a:r>
                        <a:rPr lang="nb-NO" sz="1000" dirty="0"/>
                        <a:t>27</a:t>
                      </a:r>
                    </a:p>
                  </a:txBody>
                  <a:tcPr/>
                </a:tc>
                <a:extLst>
                  <a:ext uri="{0D108BD9-81ED-4DB2-BD59-A6C34878D82A}">
                    <a16:rowId xmlns:a16="http://schemas.microsoft.com/office/drawing/2014/main" val="10004"/>
                  </a:ext>
                </a:extLst>
              </a:tr>
              <a:tr h="971037">
                <a:tc>
                  <a:txBody>
                    <a:bodyPr/>
                    <a:lstStyle/>
                    <a:p>
                      <a:r>
                        <a:rPr lang="nb-NO" sz="1000" dirty="0"/>
                        <a:t>5</a:t>
                      </a:r>
                    </a:p>
                  </a:txBody>
                  <a:tcPr/>
                </a:tc>
                <a:tc>
                  <a:txBody>
                    <a:bodyPr/>
                    <a:lstStyle/>
                    <a:p>
                      <a:r>
                        <a:rPr lang="nb-NO" sz="1000" dirty="0"/>
                        <a:t>28</a:t>
                      </a:r>
                    </a:p>
                  </a:txBody>
                  <a:tcPr/>
                </a:tc>
                <a:tc>
                  <a:txBody>
                    <a:bodyPr/>
                    <a:lstStyle/>
                    <a:p>
                      <a:r>
                        <a:rPr lang="nb-NO" sz="1000" dirty="0"/>
                        <a:t>29</a:t>
                      </a:r>
                    </a:p>
                  </a:txBody>
                  <a:tcPr/>
                </a:tc>
                <a:tc>
                  <a:txBody>
                    <a:bodyPr/>
                    <a:lstStyle/>
                    <a:p>
                      <a:r>
                        <a:rPr lang="nb-NO" sz="1000" dirty="0"/>
                        <a:t>30</a:t>
                      </a:r>
                    </a:p>
                    <a:p>
                      <a:endParaRPr lang="nb-NO" sz="1000" dirty="0"/>
                    </a:p>
                    <a:p>
                      <a:endParaRPr lang="nb-NO" sz="1000" dirty="0"/>
                    </a:p>
                  </a:txBody>
                  <a:tcPr/>
                </a:tc>
                <a:tc>
                  <a:txBody>
                    <a:bodyPr/>
                    <a:lstStyle/>
                    <a:p>
                      <a:r>
                        <a:rPr lang="nb-NO" sz="1000" dirty="0"/>
                        <a:t>31</a:t>
                      </a:r>
                    </a:p>
                  </a:txBody>
                  <a:tcPr/>
                </a:tc>
                <a:tc>
                  <a:txBody>
                    <a:bodyPr/>
                    <a:lstStyle/>
                    <a:p>
                      <a:endParaRPr lang="nb-NO" sz="1000" dirty="0"/>
                    </a:p>
                  </a:txBody>
                  <a:tcPr/>
                </a:tc>
                <a:tc>
                  <a:txBody>
                    <a:bodyPr/>
                    <a:lstStyle/>
                    <a:p>
                      <a:endParaRPr lang="nb-NO" sz="1000" dirty="0"/>
                    </a:p>
                  </a:txBody>
                  <a:tcPr/>
                </a:tc>
                <a:tc>
                  <a:txBody>
                    <a:bodyPr/>
                    <a:lstStyle/>
                    <a:p>
                      <a:endParaRPr lang="nb-NO" sz="1000" dirty="0"/>
                    </a:p>
                  </a:txBody>
                  <a:tcPr/>
                </a:tc>
                <a:extLst>
                  <a:ext uri="{0D108BD9-81ED-4DB2-BD59-A6C34878D82A}">
                    <a16:rowId xmlns:a16="http://schemas.microsoft.com/office/drawing/2014/main" val="10005"/>
                  </a:ext>
                </a:extLst>
              </a:tr>
            </a:tbl>
          </a:graphicData>
        </a:graphic>
      </p:graphicFrame>
      <p:pic>
        <p:nvPicPr>
          <p:cNvPr id="7170" name="Picture 2" descr="C:\Users\Tusenfryd\AppData\Local\Microsoft\Windows\Temporary Internet Files\Content.IE5\B21AJMFW\MC900022861[1].wmf"/>
          <p:cNvPicPr>
            <a:picLocks noChangeAspect="1" noChangeArrowheads="1"/>
          </p:cNvPicPr>
          <p:nvPr/>
        </p:nvPicPr>
        <p:blipFill>
          <a:blip r:embed="rId2" cstate="print"/>
          <a:srcRect/>
          <a:stretch>
            <a:fillRect/>
          </a:stretch>
        </p:blipFill>
        <p:spPr bwMode="auto">
          <a:xfrm>
            <a:off x="5473864" y="194867"/>
            <a:ext cx="610615" cy="680646"/>
          </a:xfrm>
          <a:prstGeom prst="rect">
            <a:avLst/>
          </a:prstGeom>
          <a:noFill/>
        </p:spPr>
      </p:pic>
      <p:pic>
        <p:nvPicPr>
          <p:cNvPr id="7171" name="Picture 3" descr="C:\Users\Tusenfryd\AppData\Local\Microsoft\Windows\Temporary Internet Files\Content.IE5\26Q2CLB2\MC900232438[1].wmf"/>
          <p:cNvPicPr>
            <a:picLocks noChangeAspect="1" noChangeArrowheads="1"/>
          </p:cNvPicPr>
          <p:nvPr/>
        </p:nvPicPr>
        <p:blipFill>
          <a:blip r:embed="rId3" cstate="print"/>
          <a:srcRect/>
          <a:stretch>
            <a:fillRect/>
          </a:stretch>
        </p:blipFill>
        <p:spPr bwMode="auto">
          <a:xfrm>
            <a:off x="5461328" y="4869160"/>
            <a:ext cx="507584" cy="494423"/>
          </a:xfrm>
          <a:prstGeom prst="rect">
            <a:avLst/>
          </a:prstGeom>
          <a:noFill/>
        </p:spPr>
      </p:pic>
      <p:pic>
        <p:nvPicPr>
          <p:cNvPr id="8" name="Picture 3" descr="C:\Users\Tusenfryd\AppData\Local\Microsoft\Windows\Temporary Internet Files\Content.IE5\FL60OUNH\MC900304971[1].wmf">
            <a:extLst>
              <a:ext uri="{FF2B5EF4-FFF2-40B4-BE49-F238E27FC236}">
                <a16:creationId xmlns:a16="http://schemas.microsoft.com/office/drawing/2014/main" id="{7C07D8F2-AC49-4DB4-B562-84A7734B6BFB}"/>
              </a:ext>
            </a:extLst>
          </p:cNvPr>
          <p:cNvPicPr>
            <a:picLocks noChangeAspect="1" noChangeArrowheads="1"/>
          </p:cNvPicPr>
          <p:nvPr/>
        </p:nvPicPr>
        <p:blipFill>
          <a:blip r:embed="rId4" cstate="print"/>
          <a:srcRect/>
          <a:stretch>
            <a:fillRect/>
          </a:stretch>
        </p:blipFill>
        <p:spPr bwMode="auto">
          <a:xfrm>
            <a:off x="1763688" y="1772816"/>
            <a:ext cx="624767" cy="548873"/>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90857" y="265313"/>
            <a:ext cx="8229600" cy="634082"/>
          </a:xfrm>
        </p:spPr>
        <p:txBody>
          <a:bodyPr>
            <a:normAutofit/>
          </a:bodyPr>
          <a:lstStyle/>
          <a:p>
            <a:pPr algn="ctr"/>
            <a:r>
              <a:rPr lang="nb-NO" sz="2000" b="1" dirty="0">
                <a:latin typeface="Arial" panose="020B0604020202020204" pitchFamily="34" charset="0"/>
                <a:cs typeface="Arial" panose="020B0604020202020204" pitchFamily="34" charset="0"/>
              </a:rPr>
              <a:t>Vi jobber i Byhaugen barnehage</a:t>
            </a:r>
          </a:p>
        </p:txBody>
      </p:sp>
      <p:sp>
        <p:nvSpPr>
          <p:cNvPr id="4" name="Plassholder for bunntekst 3"/>
          <p:cNvSpPr>
            <a:spLocks noGrp="1"/>
          </p:cNvSpPr>
          <p:nvPr>
            <p:ph type="ftr" sz="quarter" idx="11"/>
          </p:nvPr>
        </p:nvSpPr>
        <p:spPr>
          <a:xfrm>
            <a:off x="2725871" y="6259284"/>
            <a:ext cx="3538331" cy="365125"/>
          </a:xfrm>
        </p:spPr>
        <p:txBody>
          <a:bodyPr/>
          <a:lstStyle/>
          <a:p>
            <a:r>
              <a:rPr lang="nb-NO" sz="1200" dirty="0">
                <a:solidFill>
                  <a:schemeClr val="tx1"/>
                </a:solidFill>
                <a:latin typeface="+mj-lt"/>
              </a:rPr>
              <a:t>2</a:t>
            </a:r>
          </a:p>
        </p:txBody>
      </p:sp>
      <p:sp>
        <p:nvSpPr>
          <p:cNvPr id="12" name="TekstSylinder 11"/>
          <p:cNvSpPr txBox="1"/>
          <p:nvPr/>
        </p:nvSpPr>
        <p:spPr>
          <a:xfrm>
            <a:off x="1725728" y="1967689"/>
            <a:ext cx="1512168" cy="584775"/>
          </a:xfrm>
          <a:prstGeom prst="rect">
            <a:avLst/>
          </a:prstGeom>
          <a:noFill/>
        </p:spPr>
        <p:txBody>
          <a:bodyPr wrap="square" rtlCol="0">
            <a:spAutoFit/>
          </a:bodyPr>
          <a:lstStyle/>
          <a:p>
            <a:endParaRPr lang="nb-NO" sz="800" dirty="0"/>
          </a:p>
          <a:p>
            <a:r>
              <a:rPr lang="nb-NO" sz="800" dirty="0"/>
              <a:t>Tonje Haddeland</a:t>
            </a:r>
          </a:p>
          <a:p>
            <a:r>
              <a:rPr lang="nb-NO" sz="800" dirty="0"/>
              <a:t>Pedagogisk leder</a:t>
            </a:r>
          </a:p>
          <a:p>
            <a:endParaRPr lang="nb-NO" sz="800" dirty="0"/>
          </a:p>
        </p:txBody>
      </p:sp>
      <p:sp>
        <p:nvSpPr>
          <p:cNvPr id="13" name="TekstSylinder 12"/>
          <p:cNvSpPr txBox="1"/>
          <p:nvPr/>
        </p:nvSpPr>
        <p:spPr>
          <a:xfrm>
            <a:off x="4107873" y="5803878"/>
            <a:ext cx="1036321" cy="338554"/>
          </a:xfrm>
          <a:prstGeom prst="rect">
            <a:avLst/>
          </a:prstGeom>
          <a:noFill/>
        </p:spPr>
        <p:txBody>
          <a:bodyPr wrap="square" rtlCol="0">
            <a:spAutoFit/>
          </a:bodyPr>
          <a:lstStyle/>
          <a:p>
            <a:r>
              <a:rPr lang="nb-NO" sz="800" dirty="0"/>
              <a:t>Gunnhild Eik-Nes</a:t>
            </a:r>
          </a:p>
          <a:p>
            <a:r>
              <a:rPr lang="nb-NO" sz="800" dirty="0"/>
              <a:t>Barnehagelærer            </a:t>
            </a:r>
          </a:p>
        </p:txBody>
      </p:sp>
      <p:sp>
        <p:nvSpPr>
          <p:cNvPr id="14" name="TekstSylinder 13"/>
          <p:cNvSpPr txBox="1"/>
          <p:nvPr/>
        </p:nvSpPr>
        <p:spPr>
          <a:xfrm>
            <a:off x="5192527" y="2060726"/>
            <a:ext cx="1411199" cy="461665"/>
          </a:xfrm>
          <a:prstGeom prst="rect">
            <a:avLst/>
          </a:prstGeom>
          <a:noFill/>
        </p:spPr>
        <p:txBody>
          <a:bodyPr wrap="square" rtlCol="0">
            <a:spAutoFit/>
          </a:bodyPr>
          <a:lstStyle/>
          <a:p>
            <a:r>
              <a:rPr lang="nb-NO" sz="800" dirty="0"/>
              <a:t>Marianne Olsnes</a:t>
            </a:r>
          </a:p>
          <a:p>
            <a:r>
              <a:rPr lang="nb-NO" sz="800" dirty="0"/>
              <a:t>Pedagogisk medarbeider</a:t>
            </a:r>
          </a:p>
          <a:p>
            <a:endParaRPr lang="nb-NO" sz="800" dirty="0"/>
          </a:p>
        </p:txBody>
      </p:sp>
      <p:sp>
        <p:nvSpPr>
          <p:cNvPr id="15" name="TekstSylinder 14"/>
          <p:cNvSpPr txBox="1"/>
          <p:nvPr/>
        </p:nvSpPr>
        <p:spPr>
          <a:xfrm>
            <a:off x="6418599" y="2060726"/>
            <a:ext cx="860796" cy="461665"/>
          </a:xfrm>
          <a:prstGeom prst="rect">
            <a:avLst/>
          </a:prstGeom>
          <a:noFill/>
        </p:spPr>
        <p:txBody>
          <a:bodyPr wrap="square" rtlCol="0">
            <a:spAutoFit/>
          </a:bodyPr>
          <a:lstStyle/>
          <a:p>
            <a:r>
              <a:rPr lang="nb-NO" sz="800" dirty="0"/>
              <a:t>Hilde Kleppe</a:t>
            </a:r>
          </a:p>
          <a:p>
            <a:r>
              <a:rPr lang="nb-NO" sz="800" dirty="0"/>
              <a:t>Lærling</a:t>
            </a:r>
          </a:p>
          <a:p>
            <a:endParaRPr lang="nb-NO" sz="800" dirty="0"/>
          </a:p>
        </p:txBody>
      </p:sp>
      <p:sp>
        <p:nvSpPr>
          <p:cNvPr id="16" name="TekstSylinder 15"/>
          <p:cNvSpPr txBox="1"/>
          <p:nvPr/>
        </p:nvSpPr>
        <p:spPr>
          <a:xfrm>
            <a:off x="1217971" y="582354"/>
            <a:ext cx="288032" cy="5632311"/>
          </a:xfrm>
          <a:prstGeom prst="rect">
            <a:avLst/>
          </a:prstGeom>
          <a:noFill/>
        </p:spPr>
        <p:txBody>
          <a:bodyPr wrap="square" rtlCol="0">
            <a:spAutoFit/>
          </a:bodyPr>
          <a:lstStyle/>
          <a:p>
            <a:endParaRPr lang="nb-NO" sz="1200" b="1" dirty="0"/>
          </a:p>
          <a:p>
            <a:r>
              <a:rPr lang="nb-NO" sz="1200" b="1" dirty="0">
                <a:latin typeface="Arial" panose="020B0604020202020204" pitchFamily="34" charset="0"/>
                <a:cs typeface="Arial" panose="020B0604020202020204" pitchFamily="34" charset="0"/>
              </a:rPr>
              <a:t>TUSENFRYD</a:t>
            </a:r>
          </a:p>
          <a:p>
            <a:endParaRPr lang="nb-NO" sz="1200" b="1" dirty="0">
              <a:latin typeface="Arial" panose="020B0604020202020204" pitchFamily="34" charset="0"/>
              <a:cs typeface="Arial" panose="020B0604020202020204" pitchFamily="34" charset="0"/>
            </a:endParaRPr>
          </a:p>
          <a:p>
            <a:r>
              <a:rPr lang="nb-NO" sz="1200" b="1" dirty="0">
                <a:latin typeface="Arial" panose="020B0604020202020204" pitchFamily="34" charset="0"/>
                <a:cs typeface="Arial" panose="020B0604020202020204" pitchFamily="34" charset="0"/>
              </a:rPr>
              <a:t>HV</a:t>
            </a:r>
          </a:p>
          <a:p>
            <a:r>
              <a:rPr lang="nb-NO" sz="1200" b="1" dirty="0">
                <a:latin typeface="Arial" panose="020B0604020202020204" pitchFamily="34" charset="0"/>
                <a:cs typeface="Arial" panose="020B0604020202020204" pitchFamily="34" charset="0"/>
              </a:rPr>
              <a:t>I</a:t>
            </a:r>
          </a:p>
          <a:p>
            <a:r>
              <a:rPr lang="nb-NO" sz="1200" b="1" dirty="0">
                <a:latin typeface="Arial" panose="020B0604020202020204" pitchFamily="34" charset="0"/>
                <a:cs typeface="Arial" panose="020B0604020202020204" pitchFamily="34" charset="0"/>
              </a:rPr>
              <a:t>TVE</a:t>
            </a:r>
          </a:p>
          <a:p>
            <a:r>
              <a:rPr lang="nb-NO" sz="1200" b="1" dirty="0">
                <a:latin typeface="Arial" panose="020B0604020202020204" pitchFamily="34" charset="0"/>
                <a:cs typeface="Arial" panose="020B0604020202020204" pitchFamily="34" charset="0"/>
              </a:rPr>
              <a:t>I</a:t>
            </a:r>
          </a:p>
          <a:p>
            <a:r>
              <a:rPr lang="nb-NO" sz="1200" b="1" dirty="0">
                <a:latin typeface="Arial" panose="020B0604020202020204" pitchFamily="34" charset="0"/>
                <a:cs typeface="Arial" panose="020B0604020202020204" pitchFamily="34" charset="0"/>
              </a:rPr>
              <a:t>S</a:t>
            </a:r>
          </a:p>
          <a:p>
            <a:endParaRPr lang="nb-NO" sz="1200" b="1" dirty="0">
              <a:latin typeface="Arial" panose="020B0604020202020204" pitchFamily="34" charset="0"/>
              <a:cs typeface="Arial" panose="020B0604020202020204" pitchFamily="34" charset="0"/>
            </a:endParaRPr>
          </a:p>
          <a:p>
            <a:endParaRPr lang="nb-NO" sz="1200" b="1" dirty="0">
              <a:latin typeface="Arial" panose="020B0604020202020204" pitchFamily="34" charset="0"/>
              <a:cs typeface="Arial" panose="020B0604020202020204" pitchFamily="34" charset="0"/>
            </a:endParaRPr>
          </a:p>
          <a:p>
            <a:r>
              <a:rPr lang="nb-NO" sz="1200" b="1" dirty="0">
                <a:latin typeface="Arial" panose="020B0604020202020204" pitchFamily="34" charset="0"/>
                <a:cs typeface="Arial" panose="020B0604020202020204" pitchFamily="34" charset="0"/>
              </a:rPr>
              <a:t>RØDKLØVER</a:t>
            </a:r>
          </a:p>
        </p:txBody>
      </p:sp>
      <p:sp>
        <p:nvSpPr>
          <p:cNvPr id="20" name="TekstSylinder 19"/>
          <p:cNvSpPr txBox="1"/>
          <p:nvPr/>
        </p:nvSpPr>
        <p:spPr>
          <a:xfrm>
            <a:off x="1763688" y="3933056"/>
            <a:ext cx="1584176" cy="461665"/>
          </a:xfrm>
          <a:prstGeom prst="rect">
            <a:avLst/>
          </a:prstGeom>
          <a:noFill/>
        </p:spPr>
        <p:txBody>
          <a:bodyPr wrap="square" rtlCol="0">
            <a:spAutoFit/>
          </a:bodyPr>
          <a:lstStyle/>
          <a:p>
            <a:r>
              <a:rPr lang="nb-NO" sz="800" dirty="0"/>
              <a:t>Lone Marie Olsen</a:t>
            </a:r>
          </a:p>
          <a:p>
            <a:r>
              <a:rPr lang="nb-NO" sz="800" dirty="0"/>
              <a:t>Pedagogisk leder</a:t>
            </a:r>
          </a:p>
          <a:p>
            <a:endParaRPr lang="nb-NO" sz="800" dirty="0"/>
          </a:p>
        </p:txBody>
      </p:sp>
      <p:sp>
        <p:nvSpPr>
          <p:cNvPr id="21" name="TekstSylinder 20"/>
          <p:cNvSpPr txBox="1"/>
          <p:nvPr/>
        </p:nvSpPr>
        <p:spPr>
          <a:xfrm>
            <a:off x="3059832" y="3933056"/>
            <a:ext cx="1451576" cy="461665"/>
          </a:xfrm>
          <a:prstGeom prst="rect">
            <a:avLst/>
          </a:prstGeom>
          <a:noFill/>
        </p:spPr>
        <p:txBody>
          <a:bodyPr wrap="square" rtlCol="0">
            <a:spAutoFit/>
          </a:bodyPr>
          <a:lstStyle/>
          <a:p>
            <a:r>
              <a:rPr lang="nb-NO" sz="800" dirty="0"/>
              <a:t>Line Birkeland</a:t>
            </a:r>
          </a:p>
          <a:p>
            <a:r>
              <a:rPr lang="nb-NO" sz="800" dirty="0"/>
              <a:t>Pedagogisk medarbeider </a:t>
            </a:r>
          </a:p>
          <a:p>
            <a:endParaRPr lang="nb-NO" sz="800" dirty="0"/>
          </a:p>
        </p:txBody>
      </p:sp>
      <p:sp>
        <p:nvSpPr>
          <p:cNvPr id="23" name="TekstSylinder 22"/>
          <p:cNvSpPr txBox="1"/>
          <p:nvPr/>
        </p:nvSpPr>
        <p:spPr>
          <a:xfrm>
            <a:off x="1763688" y="5805264"/>
            <a:ext cx="1296144" cy="461665"/>
          </a:xfrm>
          <a:prstGeom prst="rect">
            <a:avLst/>
          </a:prstGeom>
          <a:noFill/>
        </p:spPr>
        <p:txBody>
          <a:bodyPr wrap="square" rtlCol="0">
            <a:spAutoFit/>
          </a:bodyPr>
          <a:lstStyle/>
          <a:p>
            <a:r>
              <a:rPr lang="nb-NO" sz="800" dirty="0"/>
              <a:t>Lene Pedersen Bye</a:t>
            </a:r>
          </a:p>
          <a:p>
            <a:r>
              <a:rPr lang="nb-NO" sz="800" dirty="0"/>
              <a:t>Pedagogisk leder</a:t>
            </a:r>
          </a:p>
          <a:p>
            <a:endParaRPr lang="nb-NO" sz="800" dirty="0"/>
          </a:p>
        </p:txBody>
      </p:sp>
      <p:sp>
        <p:nvSpPr>
          <p:cNvPr id="26" name="TekstSylinder 25"/>
          <p:cNvSpPr txBox="1"/>
          <p:nvPr/>
        </p:nvSpPr>
        <p:spPr>
          <a:xfrm>
            <a:off x="4428940" y="3933056"/>
            <a:ext cx="1456320" cy="584775"/>
          </a:xfrm>
          <a:prstGeom prst="rect">
            <a:avLst/>
          </a:prstGeom>
          <a:noFill/>
        </p:spPr>
        <p:txBody>
          <a:bodyPr wrap="square" rtlCol="0">
            <a:spAutoFit/>
          </a:bodyPr>
          <a:lstStyle/>
          <a:p>
            <a:r>
              <a:rPr lang="nb-NO" sz="800" dirty="0"/>
              <a:t>Siri Bjerklund</a:t>
            </a:r>
          </a:p>
          <a:p>
            <a:r>
              <a:rPr lang="nb-NO" sz="800" dirty="0"/>
              <a:t>Pedagogisk medarbeider</a:t>
            </a:r>
          </a:p>
          <a:p>
            <a:endParaRPr lang="nb-NO" sz="800" dirty="0"/>
          </a:p>
          <a:p>
            <a:endParaRPr lang="nb-NO" sz="800" dirty="0"/>
          </a:p>
        </p:txBody>
      </p:sp>
      <p:sp>
        <p:nvSpPr>
          <p:cNvPr id="6" name="TekstSylinder 5"/>
          <p:cNvSpPr txBox="1"/>
          <p:nvPr/>
        </p:nvSpPr>
        <p:spPr>
          <a:xfrm flipH="1">
            <a:off x="5850698" y="3948444"/>
            <a:ext cx="1922467" cy="338554"/>
          </a:xfrm>
          <a:prstGeom prst="rect">
            <a:avLst/>
          </a:prstGeom>
          <a:noFill/>
        </p:spPr>
        <p:txBody>
          <a:bodyPr wrap="square" rtlCol="0">
            <a:spAutoFit/>
          </a:bodyPr>
          <a:lstStyle/>
          <a:p>
            <a:r>
              <a:rPr lang="nb-NO" sz="800" dirty="0"/>
              <a:t>Siv Elin Meling</a:t>
            </a:r>
          </a:p>
          <a:p>
            <a:r>
              <a:rPr lang="nb-NO" sz="800" dirty="0"/>
              <a:t>Barnehagelærer</a:t>
            </a:r>
          </a:p>
        </p:txBody>
      </p:sp>
      <p:pic>
        <p:nvPicPr>
          <p:cNvPr id="7" name="Bild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9716" y="2690390"/>
            <a:ext cx="818866" cy="1246127"/>
          </a:xfrm>
          <a:prstGeom prst="rect">
            <a:avLst/>
          </a:prstGeom>
        </p:spPr>
      </p:pic>
      <p:pic>
        <p:nvPicPr>
          <p:cNvPr id="37" name="Bilde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6085" y="4547222"/>
            <a:ext cx="827137" cy="1257922"/>
          </a:xfrm>
          <a:prstGeom prst="rect">
            <a:avLst/>
          </a:prstGeom>
        </p:spPr>
      </p:pic>
      <p:pic>
        <p:nvPicPr>
          <p:cNvPr id="38" name="Bilde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64605" y="884845"/>
            <a:ext cx="802857" cy="1250501"/>
          </a:xfrm>
          <a:prstGeom prst="rect">
            <a:avLst/>
          </a:prstGeom>
        </p:spPr>
      </p:pic>
      <p:pic>
        <p:nvPicPr>
          <p:cNvPr id="8" name="Bild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36327" y="2706119"/>
            <a:ext cx="910835" cy="1267374"/>
          </a:xfrm>
          <a:prstGeom prst="rect">
            <a:avLst/>
          </a:prstGeom>
        </p:spPr>
      </p:pic>
      <p:pic>
        <p:nvPicPr>
          <p:cNvPr id="19" name="Bild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55231" y="2692542"/>
            <a:ext cx="910835" cy="1276496"/>
          </a:xfrm>
          <a:prstGeom prst="rect">
            <a:avLst/>
          </a:prstGeom>
        </p:spPr>
      </p:pic>
      <p:sp>
        <p:nvSpPr>
          <p:cNvPr id="10" name="TekstSylinder 9"/>
          <p:cNvSpPr txBox="1"/>
          <p:nvPr/>
        </p:nvSpPr>
        <p:spPr>
          <a:xfrm>
            <a:off x="2806182" y="2083490"/>
            <a:ext cx="1139544" cy="461665"/>
          </a:xfrm>
          <a:prstGeom prst="rect">
            <a:avLst/>
          </a:prstGeom>
          <a:noFill/>
        </p:spPr>
        <p:txBody>
          <a:bodyPr wrap="square" rtlCol="0">
            <a:spAutoFit/>
          </a:bodyPr>
          <a:lstStyle/>
          <a:p>
            <a:r>
              <a:rPr lang="nb-NO" sz="800" dirty="0"/>
              <a:t>Linda Egge</a:t>
            </a:r>
          </a:p>
          <a:p>
            <a:r>
              <a:rPr lang="nb-NO" sz="800" dirty="0"/>
              <a:t>Barnehagelærer</a:t>
            </a:r>
          </a:p>
          <a:p>
            <a:endParaRPr lang="nb-NO" sz="800" dirty="0"/>
          </a:p>
        </p:txBody>
      </p:sp>
      <p:sp>
        <p:nvSpPr>
          <p:cNvPr id="34" name="TekstSylinder 33"/>
          <p:cNvSpPr txBox="1"/>
          <p:nvPr/>
        </p:nvSpPr>
        <p:spPr>
          <a:xfrm>
            <a:off x="4021122" y="2067494"/>
            <a:ext cx="1484336" cy="461665"/>
          </a:xfrm>
          <a:prstGeom prst="rect">
            <a:avLst/>
          </a:prstGeom>
          <a:noFill/>
        </p:spPr>
        <p:txBody>
          <a:bodyPr wrap="square" rtlCol="0">
            <a:spAutoFit/>
          </a:bodyPr>
          <a:lstStyle/>
          <a:p>
            <a:r>
              <a:rPr lang="nb-NO" sz="800" dirty="0"/>
              <a:t>Anne May Haaland</a:t>
            </a:r>
          </a:p>
          <a:p>
            <a:r>
              <a:rPr lang="nb-NO" sz="800" dirty="0"/>
              <a:t>Pedagogisk medarbeider</a:t>
            </a:r>
          </a:p>
          <a:p>
            <a:endParaRPr lang="nb-NO" sz="800" dirty="0"/>
          </a:p>
        </p:txBody>
      </p:sp>
      <p:sp>
        <p:nvSpPr>
          <p:cNvPr id="30" name="TekstSylinder 29">
            <a:extLst>
              <a:ext uri="{FF2B5EF4-FFF2-40B4-BE49-F238E27FC236}">
                <a16:creationId xmlns:a16="http://schemas.microsoft.com/office/drawing/2014/main" id="{B660883A-C172-4935-A146-8BEAA0DEAE99}"/>
              </a:ext>
            </a:extLst>
          </p:cNvPr>
          <p:cNvSpPr txBox="1"/>
          <p:nvPr/>
        </p:nvSpPr>
        <p:spPr>
          <a:xfrm>
            <a:off x="2825962" y="5797619"/>
            <a:ext cx="1584176" cy="461665"/>
          </a:xfrm>
          <a:prstGeom prst="rect">
            <a:avLst/>
          </a:prstGeom>
          <a:noFill/>
        </p:spPr>
        <p:txBody>
          <a:bodyPr wrap="square" rtlCol="0">
            <a:spAutoFit/>
          </a:bodyPr>
          <a:lstStyle/>
          <a:p>
            <a:r>
              <a:rPr lang="nb-NO" sz="800" dirty="0"/>
              <a:t>Jenny </a:t>
            </a:r>
            <a:r>
              <a:rPr lang="nb-NO" sz="800" dirty="0" err="1"/>
              <a:t>Ranita</a:t>
            </a:r>
            <a:r>
              <a:rPr lang="nb-NO" sz="800" dirty="0"/>
              <a:t> Grønfur</a:t>
            </a:r>
          </a:p>
          <a:p>
            <a:r>
              <a:rPr lang="nb-NO" sz="800" dirty="0"/>
              <a:t>Pedagogisk medarbeider </a:t>
            </a:r>
          </a:p>
          <a:p>
            <a:endParaRPr lang="nb-NO" sz="800" dirty="0"/>
          </a:p>
        </p:txBody>
      </p:sp>
      <p:sp>
        <p:nvSpPr>
          <p:cNvPr id="39" name="TekstSylinder 38">
            <a:extLst>
              <a:ext uri="{FF2B5EF4-FFF2-40B4-BE49-F238E27FC236}">
                <a16:creationId xmlns:a16="http://schemas.microsoft.com/office/drawing/2014/main" id="{10FD4768-188B-4E6B-B376-B2CEDC07ABFE}"/>
              </a:ext>
            </a:extLst>
          </p:cNvPr>
          <p:cNvSpPr txBox="1"/>
          <p:nvPr/>
        </p:nvSpPr>
        <p:spPr>
          <a:xfrm>
            <a:off x="5207552" y="5771615"/>
            <a:ext cx="1079673" cy="584775"/>
          </a:xfrm>
          <a:prstGeom prst="rect">
            <a:avLst/>
          </a:prstGeom>
          <a:noFill/>
        </p:spPr>
        <p:txBody>
          <a:bodyPr wrap="square" rtlCol="0">
            <a:spAutoFit/>
          </a:bodyPr>
          <a:lstStyle/>
          <a:p>
            <a:r>
              <a:rPr lang="nb-NO" sz="800" dirty="0"/>
              <a:t>Reidun Rygg Meland</a:t>
            </a:r>
          </a:p>
          <a:p>
            <a:r>
              <a:rPr lang="nb-NO" sz="800" dirty="0"/>
              <a:t>Pedagogisk medarbeider</a:t>
            </a:r>
          </a:p>
          <a:p>
            <a:endParaRPr lang="nb-NO" sz="800" dirty="0"/>
          </a:p>
        </p:txBody>
      </p:sp>
      <p:pic>
        <p:nvPicPr>
          <p:cNvPr id="9" name="Bilde 8">
            <a:extLst>
              <a:ext uri="{FF2B5EF4-FFF2-40B4-BE49-F238E27FC236}">
                <a16:creationId xmlns:a16="http://schemas.microsoft.com/office/drawing/2014/main" id="{9EA0034B-1C4C-4233-A397-A39068C5C37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flipV="1">
            <a:off x="2762470" y="1010469"/>
            <a:ext cx="1246128" cy="934596"/>
          </a:xfrm>
          <a:prstGeom prst="rect">
            <a:avLst/>
          </a:prstGeom>
        </p:spPr>
      </p:pic>
      <p:pic>
        <p:nvPicPr>
          <p:cNvPr id="17" name="Bilde 16">
            <a:extLst>
              <a:ext uri="{FF2B5EF4-FFF2-40B4-BE49-F238E27FC236}">
                <a16:creationId xmlns:a16="http://schemas.microsoft.com/office/drawing/2014/main" id="{95FEC745-4186-496D-BAA7-FD8FF124BB3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00829" y="901517"/>
            <a:ext cx="942754" cy="1211103"/>
          </a:xfrm>
          <a:prstGeom prst="rect">
            <a:avLst/>
          </a:prstGeom>
        </p:spPr>
      </p:pic>
      <p:sp>
        <p:nvSpPr>
          <p:cNvPr id="22" name="TekstSylinder 21">
            <a:extLst>
              <a:ext uri="{FF2B5EF4-FFF2-40B4-BE49-F238E27FC236}">
                <a16:creationId xmlns:a16="http://schemas.microsoft.com/office/drawing/2014/main" id="{9A5B84AB-DBD0-4449-BC5B-A68CEA218350}"/>
              </a:ext>
            </a:extLst>
          </p:cNvPr>
          <p:cNvSpPr txBox="1"/>
          <p:nvPr/>
        </p:nvSpPr>
        <p:spPr>
          <a:xfrm>
            <a:off x="7269036" y="3946898"/>
            <a:ext cx="1332838" cy="461665"/>
          </a:xfrm>
          <a:prstGeom prst="rect">
            <a:avLst/>
          </a:prstGeom>
          <a:noFill/>
        </p:spPr>
        <p:txBody>
          <a:bodyPr wrap="square" rtlCol="0">
            <a:spAutoFit/>
          </a:bodyPr>
          <a:lstStyle/>
          <a:p>
            <a:r>
              <a:rPr lang="nb-NO" sz="800" dirty="0"/>
              <a:t>Merethe Olsen</a:t>
            </a:r>
          </a:p>
          <a:p>
            <a:r>
              <a:rPr lang="nb-NO" sz="800" dirty="0"/>
              <a:t>Pedagogisk medarbeider</a:t>
            </a:r>
          </a:p>
          <a:p>
            <a:endParaRPr lang="nb-NO" sz="800" dirty="0"/>
          </a:p>
        </p:txBody>
      </p:sp>
      <p:pic>
        <p:nvPicPr>
          <p:cNvPr id="5" name="Bilde 4">
            <a:extLst>
              <a:ext uri="{FF2B5EF4-FFF2-40B4-BE49-F238E27FC236}">
                <a16:creationId xmlns:a16="http://schemas.microsoft.com/office/drawing/2014/main" id="{31D65C15-3548-4A4A-B6EE-7F89CE05CC1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400000">
            <a:off x="2784746" y="4729239"/>
            <a:ext cx="1248313" cy="936235"/>
          </a:xfrm>
          <a:prstGeom prst="rect">
            <a:avLst/>
          </a:prstGeom>
        </p:spPr>
      </p:pic>
      <p:pic>
        <p:nvPicPr>
          <p:cNvPr id="40" name="Bilde 39">
            <a:extLst>
              <a:ext uri="{FF2B5EF4-FFF2-40B4-BE49-F238E27FC236}">
                <a16:creationId xmlns:a16="http://schemas.microsoft.com/office/drawing/2014/main" id="{8A698B80-9F97-44C1-BB97-10A01D8E20B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275448" y="875448"/>
            <a:ext cx="860796" cy="1215318"/>
          </a:xfrm>
          <a:prstGeom prst="rect">
            <a:avLst/>
          </a:prstGeom>
        </p:spPr>
      </p:pic>
      <p:pic>
        <p:nvPicPr>
          <p:cNvPr id="24" name="Plassholder for innhold 23">
            <a:extLst>
              <a:ext uri="{FF2B5EF4-FFF2-40B4-BE49-F238E27FC236}">
                <a16:creationId xmlns:a16="http://schemas.microsoft.com/office/drawing/2014/main" id="{4DB3A74D-A194-4BD8-9291-43415B5B9A42}"/>
              </a:ext>
            </a:extLst>
          </p:cNvPr>
          <p:cNvPicPr>
            <a:picLocks noGrp="1" noChangeAspect="1"/>
          </p:cNvPicPr>
          <p:nvPr>
            <p:ph idx="1"/>
          </p:nvPr>
        </p:nvPicPr>
        <p:blipFill>
          <a:blip r:embed="rId12" cstate="print">
            <a:extLst>
              <a:ext uri="{28A0092B-C50C-407E-A947-70E740481C1C}">
                <a14:useLocalDpi xmlns:a14="http://schemas.microsoft.com/office/drawing/2010/main" val="0"/>
              </a:ext>
            </a:extLst>
          </a:blip>
          <a:stretch>
            <a:fillRect/>
          </a:stretch>
        </p:blipFill>
        <p:spPr>
          <a:xfrm rot="5400000" flipH="1" flipV="1">
            <a:off x="10176565" y="7016324"/>
            <a:ext cx="96076" cy="72057"/>
          </a:xfrm>
        </p:spPr>
      </p:pic>
      <p:sp>
        <p:nvSpPr>
          <p:cNvPr id="42" name="TekstSylinder 41">
            <a:extLst>
              <a:ext uri="{FF2B5EF4-FFF2-40B4-BE49-F238E27FC236}">
                <a16:creationId xmlns:a16="http://schemas.microsoft.com/office/drawing/2014/main" id="{BAE758C8-B4DC-4E7D-9441-600FB7032B41}"/>
              </a:ext>
            </a:extLst>
          </p:cNvPr>
          <p:cNvSpPr txBox="1"/>
          <p:nvPr/>
        </p:nvSpPr>
        <p:spPr>
          <a:xfrm>
            <a:off x="7477986" y="2012457"/>
            <a:ext cx="860796" cy="461665"/>
          </a:xfrm>
          <a:prstGeom prst="rect">
            <a:avLst/>
          </a:prstGeom>
          <a:noFill/>
        </p:spPr>
        <p:txBody>
          <a:bodyPr wrap="square" rtlCol="0">
            <a:spAutoFit/>
          </a:bodyPr>
          <a:lstStyle/>
          <a:p>
            <a:r>
              <a:rPr lang="nb-NO" sz="800" dirty="0" err="1"/>
              <a:t>Ulva</a:t>
            </a:r>
            <a:r>
              <a:rPr lang="nb-NO" sz="800" dirty="0"/>
              <a:t> Henriksen</a:t>
            </a:r>
          </a:p>
          <a:p>
            <a:r>
              <a:rPr lang="nb-NO" sz="800" dirty="0"/>
              <a:t>Lærling</a:t>
            </a:r>
          </a:p>
          <a:p>
            <a:endParaRPr lang="nb-NO" sz="800" dirty="0"/>
          </a:p>
        </p:txBody>
      </p:sp>
      <p:sp>
        <p:nvSpPr>
          <p:cNvPr id="43" name="TekstSylinder 42">
            <a:extLst>
              <a:ext uri="{FF2B5EF4-FFF2-40B4-BE49-F238E27FC236}">
                <a16:creationId xmlns:a16="http://schemas.microsoft.com/office/drawing/2014/main" id="{0EFD9955-D0BF-4D18-A557-03276C2586E8}"/>
              </a:ext>
            </a:extLst>
          </p:cNvPr>
          <p:cNvSpPr txBox="1"/>
          <p:nvPr/>
        </p:nvSpPr>
        <p:spPr>
          <a:xfrm>
            <a:off x="6315165" y="5612794"/>
            <a:ext cx="1172883" cy="707886"/>
          </a:xfrm>
          <a:prstGeom prst="rect">
            <a:avLst/>
          </a:prstGeom>
          <a:noFill/>
        </p:spPr>
        <p:txBody>
          <a:bodyPr wrap="square" rtlCol="0">
            <a:spAutoFit/>
          </a:bodyPr>
          <a:lstStyle/>
          <a:p>
            <a:endParaRPr lang="nb-NO" sz="800" dirty="0"/>
          </a:p>
          <a:p>
            <a:r>
              <a:rPr lang="nb-NO" sz="800" dirty="0"/>
              <a:t>Siv Østbø</a:t>
            </a:r>
          </a:p>
          <a:p>
            <a:r>
              <a:rPr lang="nb-NO" sz="800" dirty="0"/>
              <a:t>Pedagogisk medarbeider</a:t>
            </a:r>
          </a:p>
          <a:p>
            <a:endParaRPr lang="nb-NO" sz="800" dirty="0"/>
          </a:p>
        </p:txBody>
      </p:sp>
      <p:pic>
        <p:nvPicPr>
          <p:cNvPr id="32" name="Bilde 31">
            <a:extLst>
              <a:ext uri="{FF2B5EF4-FFF2-40B4-BE49-F238E27FC236}">
                <a16:creationId xmlns:a16="http://schemas.microsoft.com/office/drawing/2014/main" id="{2D2BCB5D-6E3F-4A08-8C82-DEBC1E66BB7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289089" y="4539594"/>
            <a:ext cx="838200" cy="1265625"/>
          </a:xfrm>
          <a:prstGeom prst="rect">
            <a:avLst/>
          </a:prstGeom>
        </p:spPr>
      </p:pic>
      <p:sp>
        <p:nvSpPr>
          <p:cNvPr id="18" name="TekstSylinder 17">
            <a:extLst>
              <a:ext uri="{FF2B5EF4-FFF2-40B4-BE49-F238E27FC236}">
                <a16:creationId xmlns:a16="http://schemas.microsoft.com/office/drawing/2014/main" id="{6F7EEE4F-536C-450D-8B10-47F882BF6F96}"/>
              </a:ext>
            </a:extLst>
          </p:cNvPr>
          <p:cNvSpPr txBox="1"/>
          <p:nvPr/>
        </p:nvSpPr>
        <p:spPr>
          <a:xfrm>
            <a:off x="7477986" y="5752458"/>
            <a:ext cx="1260416" cy="338554"/>
          </a:xfrm>
          <a:prstGeom prst="rect">
            <a:avLst/>
          </a:prstGeom>
          <a:noFill/>
        </p:spPr>
        <p:txBody>
          <a:bodyPr wrap="square" rtlCol="0">
            <a:spAutoFit/>
          </a:bodyPr>
          <a:lstStyle/>
          <a:p>
            <a:r>
              <a:rPr lang="nb-NO" sz="800" dirty="0" err="1"/>
              <a:t>Biljana</a:t>
            </a:r>
            <a:r>
              <a:rPr lang="nb-NO" sz="800" dirty="0"/>
              <a:t> </a:t>
            </a:r>
            <a:r>
              <a:rPr lang="nb-NO" sz="800" dirty="0" err="1"/>
              <a:t>Stojadinovic</a:t>
            </a:r>
            <a:endParaRPr lang="nb-NO" sz="800" dirty="0"/>
          </a:p>
          <a:p>
            <a:r>
              <a:rPr lang="nb-NO" sz="800" dirty="0"/>
              <a:t>Pedagogisk medarbeider</a:t>
            </a:r>
          </a:p>
        </p:txBody>
      </p:sp>
      <p:pic>
        <p:nvPicPr>
          <p:cNvPr id="27" name="Bilde 26">
            <a:extLst>
              <a:ext uri="{FF2B5EF4-FFF2-40B4-BE49-F238E27FC236}">
                <a16:creationId xmlns:a16="http://schemas.microsoft.com/office/drawing/2014/main" id="{B165616B-DD0E-422B-A6CE-6FD957A6836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5400000">
            <a:off x="7436928" y="4723002"/>
            <a:ext cx="1198415" cy="898811"/>
          </a:xfrm>
          <a:prstGeom prst="rect">
            <a:avLst/>
          </a:prstGeom>
        </p:spPr>
      </p:pic>
      <p:pic>
        <p:nvPicPr>
          <p:cNvPr id="29" name="Bilde 28">
            <a:extLst>
              <a:ext uri="{FF2B5EF4-FFF2-40B4-BE49-F238E27FC236}">
                <a16:creationId xmlns:a16="http://schemas.microsoft.com/office/drawing/2014/main" id="{15698D8D-B824-4253-8330-007E0A69B15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5400000">
            <a:off x="6271863" y="4703538"/>
            <a:ext cx="1197617" cy="898213"/>
          </a:xfrm>
          <a:prstGeom prst="rect">
            <a:avLst/>
          </a:prstGeom>
        </p:spPr>
      </p:pic>
      <p:pic>
        <p:nvPicPr>
          <p:cNvPr id="33" name="Bilde 32">
            <a:extLst>
              <a:ext uri="{FF2B5EF4-FFF2-40B4-BE49-F238E27FC236}">
                <a16:creationId xmlns:a16="http://schemas.microsoft.com/office/drawing/2014/main" id="{2D5330F8-7841-4BAD-8538-B30D74BDCA0E}"/>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5400000">
            <a:off x="3974633" y="4727670"/>
            <a:ext cx="1250107" cy="937580"/>
          </a:xfrm>
          <a:prstGeom prst="rect">
            <a:avLst/>
          </a:prstGeom>
        </p:spPr>
      </p:pic>
      <p:pic>
        <p:nvPicPr>
          <p:cNvPr id="36" name="Bilde 35">
            <a:extLst>
              <a:ext uri="{FF2B5EF4-FFF2-40B4-BE49-F238E27FC236}">
                <a16:creationId xmlns:a16="http://schemas.microsoft.com/office/drawing/2014/main" id="{9A032933-2530-43FE-98FD-BFC88D598C42}"/>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5400000">
            <a:off x="7425298" y="1007392"/>
            <a:ext cx="1174680" cy="881010"/>
          </a:xfrm>
          <a:prstGeom prst="rect">
            <a:avLst/>
          </a:prstGeom>
        </p:spPr>
      </p:pic>
      <p:pic>
        <p:nvPicPr>
          <p:cNvPr id="11" name="Bilde 10">
            <a:extLst>
              <a:ext uri="{FF2B5EF4-FFF2-40B4-BE49-F238E27FC236}">
                <a16:creationId xmlns:a16="http://schemas.microsoft.com/office/drawing/2014/main" id="{803FFB95-18BF-4561-9A5B-F449BDC7C323}"/>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377151" y="2681306"/>
            <a:ext cx="950754" cy="1273652"/>
          </a:xfrm>
          <a:prstGeom prst="rect">
            <a:avLst/>
          </a:prstGeom>
        </p:spPr>
      </p:pic>
      <p:pic>
        <p:nvPicPr>
          <p:cNvPr id="25" name="Bilde 24">
            <a:extLst>
              <a:ext uri="{FF2B5EF4-FFF2-40B4-BE49-F238E27FC236}">
                <a16:creationId xmlns:a16="http://schemas.microsoft.com/office/drawing/2014/main" id="{3DADBC23-CBD3-4842-82CF-614FC98CAE97}"/>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rot="5400000">
            <a:off x="6239540" y="1024317"/>
            <a:ext cx="1215318" cy="911489"/>
          </a:xfrm>
          <a:prstGeom prst="rect">
            <a:avLst/>
          </a:prstGeom>
        </p:spPr>
      </p:pic>
    </p:spTree>
    <p:extLst>
      <p:ext uri="{BB962C8B-B14F-4D97-AF65-F5344CB8AC3E}">
        <p14:creationId xmlns:p14="http://schemas.microsoft.com/office/powerpoint/2010/main" val="520058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flipV="1">
            <a:off x="457200" y="-459432"/>
            <a:ext cx="8229600" cy="144016"/>
          </a:xfrm>
        </p:spPr>
        <p:txBody>
          <a:bodyPr>
            <a:normAutofit fontScale="90000"/>
          </a:bodyPr>
          <a:lstStyle/>
          <a:p>
            <a:endParaRPr lang="nb-NO" dirty="0"/>
          </a:p>
        </p:txBody>
      </p:sp>
      <p:sp>
        <p:nvSpPr>
          <p:cNvPr id="3" name="Plassholder for tekst 2"/>
          <p:cNvSpPr>
            <a:spLocks noGrp="1"/>
          </p:cNvSpPr>
          <p:nvPr>
            <p:ph type="body" idx="1"/>
          </p:nvPr>
        </p:nvSpPr>
        <p:spPr>
          <a:xfrm>
            <a:off x="462952" y="404665"/>
            <a:ext cx="3106688" cy="320501"/>
          </a:xfrm>
        </p:spPr>
        <p:txBody>
          <a:bodyPr>
            <a:normAutofit/>
          </a:bodyPr>
          <a:lstStyle/>
          <a:p>
            <a:pPr algn="ctr"/>
            <a:r>
              <a:rPr lang="nb-NO" sz="1400" dirty="0">
                <a:latin typeface="Arial" panose="020B0604020202020204" pitchFamily="34" charset="0"/>
                <a:cs typeface="Arial" panose="020B0604020202020204" pitchFamily="34" charset="0"/>
              </a:rPr>
              <a:t>Alderslike avdelinger</a:t>
            </a:r>
          </a:p>
          <a:p>
            <a:pPr algn="ctr"/>
            <a:endParaRPr lang="nb-NO" sz="1400" dirty="0"/>
          </a:p>
        </p:txBody>
      </p:sp>
      <p:sp>
        <p:nvSpPr>
          <p:cNvPr id="4" name="Plassholder for innhold 3"/>
          <p:cNvSpPr>
            <a:spLocks noGrp="1"/>
          </p:cNvSpPr>
          <p:nvPr>
            <p:ph sz="half" idx="2"/>
          </p:nvPr>
        </p:nvSpPr>
        <p:spPr>
          <a:xfrm>
            <a:off x="413801" y="742392"/>
            <a:ext cx="4040188" cy="5949279"/>
          </a:xfrm>
        </p:spPr>
        <p:txBody>
          <a:bodyPr>
            <a:normAutofit/>
          </a:bodyPr>
          <a:lstStyle/>
          <a:p>
            <a:pPr>
              <a:buNone/>
            </a:pPr>
            <a:r>
              <a:rPr lang="nb-NO" sz="1000" dirty="0">
                <a:solidFill>
                  <a:srgbClr val="0070C0"/>
                </a:solidFill>
                <a:latin typeface="Arial" panose="020B0604020202020204" pitchFamily="34" charset="0"/>
                <a:cs typeface="Arial" panose="020B0604020202020204" pitchFamily="34" charset="0"/>
              </a:rPr>
              <a:t>    I Byhaugen barnehage har vi alderslike avdelinger. Alderslike avdelinger er avdelinger som er delt inn etter barnas alder. Det vil være både rene alderslike avdelinger og avdelinger med barn i to aldersgrupper. De alderslike avdelingene gir oss bedre muligheter til å tilrettelegge aktiviteter og opplegg og i det pedagogiske arbeidet. Hvert år bytter barna avdeling etter hvert som de blir større, på denne måten får barna været innom alle avdelingene i barnehagen. Barna får oppleve et fellesskap med jevnaldrende der de kan få nye utfordringer hvert år, oppleve medvirkning og være i vennskapsrelasjoner som følger dem gjennom hele barnehage perioden og videre over på skolen. </a:t>
            </a:r>
          </a:p>
          <a:p>
            <a:pPr>
              <a:buNone/>
            </a:pPr>
            <a:r>
              <a:rPr lang="nb-NO" sz="1200" dirty="0">
                <a:solidFill>
                  <a:schemeClr val="tx1"/>
                </a:solidFill>
                <a:latin typeface="Arial" panose="020B0604020202020204" pitchFamily="34" charset="0"/>
                <a:cs typeface="Arial" panose="020B0604020202020204" pitchFamily="34" charset="0"/>
              </a:rPr>
              <a:t>	</a:t>
            </a:r>
            <a:r>
              <a:rPr lang="nb-NO" sz="1000" b="1" u="sng" dirty="0">
                <a:solidFill>
                  <a:schemeClr val="tx1"/>
                </a:solidFill>
                <a:latin typeface="Arial" panose="020B0604020202020204" pitchFamily="34" charset="0"/>
                <a:cs typeface="Arial" panose="020B0604020202020204" pitchFamily="34" charset="0"/>
              </a:rPr>
              <a:t>Vi har 5 avdelinger :</a:t>
            </a:r>
            <a:endParaRPr lang="nb-NO" sz="1000" u="sng" dirty="0">
              <a:solidFill>
                <a:schemeClr val="tx1"/>
              </a:solidFill>
              <a:latin typeface="Arial" panose="020B0604020202020204" pitchFamily="34" charset="0"/>
              <a:cs typeface="Arial" panose="020B0604020202020204" pitchFamily="34" charset="0"/>
            </a:endParaRPr>
          </a:p>
          <a:p>
            <a:pPr lvl="3">
              <a:buFont typeface="Wingdings" panose="05000000000000000000" pitchFamily="2" charset="2"/>
              <a:buChar char="q"/>
            </a:pPr>
            <a:r>
              <a:rPr lang="nb-NO" sz="1000" dirty="0">
                <a:solidFill>
                  <a:schemeClr val="tx1"/>
                </a:solidFill>
                <a:latin typeface="Arial" panose="020B0604020202020204" pitchFamily="34" charset="0"/>
                <a:cs typeface="Arial" panose="020B0604020202020204" pitchFamily="34" charset="0"/>
              </a:rPr>
              <a:t>Rødkløver	    1-2 års avdeling</a:t>
            </a:r>
          </a:p>
          <a:p>
            <a:pPr lvl="3">
              <a:buFont typeface="Wingdings" panose="05000000000000000000" pitchFamily="2" charset="2"/>
              <a:buChar char="q"/>
            </a:pPr>
            <a:r>
              <a:rPr lang="nb-NO" sz="1000" dirty="0">
                <a:solidFill>
                  <a:schemeClr val="tx1"/>
                </a:solidFill>
                <a:latin typeface="Arial" panose="020B0604020202020204" pitchFamily="34" charset="0"/>
                <a:cs typeface="Arial" panose="020B0604020202020204" pitchFamily="34" charset="0"/>
              </a:rPr>
              <a:t>Hvitveis	    1-2 års avdeling</a:t>
            </a:r>
          </a:p>
          <a:p>
            <a:pPr lvl="3">
              <a:buFont typeface="Wingdings" panose="05000000000000000000" pitchFamily="2" charset="2"/>
              <a:buChar char="q"/>
            </a:pPr>
            <a:r>
              <a:rPr lang="nb-NO" sz="1000" dirty="0">
                <a:solidFill>
                  <a:schemeClr val="tx1"/>
                </a:solidFill>
                <a:latin typeface="Arial" panose="020B0604020202020204" pitchFamily="34" charset="0"/>
                <a:cs typeface="Arial" panose="020B0604020202020204" pitchFamily="34" charset="0"/>
              </a:rPr>
              <a:t>Tusenfryd	    3 års avdeling</a:t>
            </a:r>
          </a:p>
          <a:p>
            <a:pPr lvl="3">
              <a:buFont typeface="Wingdings" panose="05000000000000000000" pitchFamily="2" charset="2"/>
              <a:buChar char="q"/>
            </a:pPr>
            <a:r>
              <a:rPr lang="nb-NO" sz="1000" dirty="0">
                <a:solidFill>
                  <a:schemeClr val="tx1"/>
                </a:solidFill>
                <a:latin typeface="Arial" panose="020B0604020202020204" pitchFamily="34" charset="0"/>
                <a:cs typeface="Arial" panose="020B0604020202020204" pitchFamily="34" charset="0"/>
              </a:rPr>
              <a:t>Blåklokke	    4 års avdeling</a:t>
            </a:r>
          </a:p>
          <a:p>
            <a:pPr lvl="3">
              <a:buFont typeface="Wingdings" panose="05000000000000000000" pitchFamily="2" charset="2"/>
              <a:buChar char="q"/>
            </a:pPr>
            <a:r>
              <a:rPr lang="nb-NO" sz="1000" dirty="0">
                <a:solidFill>
                  <a:schemeClr val="tx1"/>
                </a:solidFill>
                <a:latin typeface="Arial" panose="020B0604020202020204" pitchFamily="34" charset="0"/>
                <a:cs typeface="Arial" panose="020B0604020202020204" pitchFamily="34" charset="0"/>
              </a:rPr>
              <a:t>Naturgruppa	    5 års avdeling</a:t>
            </a:r>
            <a:endParaRPr lang="nb-NO" sz="1000" dirty="0">
              <a:latin typeface="Arial" panose="020B0604020202020204" pitchFamily="34" charset="0"/>
              <a:cs typeface="Arial" panose="020B0604020202020204" pitchFamily="34" charset="0"/>
            </a:endParaRPr>
          </a:p>
          <a:p>
            <a:pPr lvl="0">
              <a:lnSpc>
                <a:spcPct val="120000"/>
              </a:lnSpc>
              <a:buClr>
                <a:srgbClr val="418AB3"/>
              </a:buClr>
              <a:buNone/>
            </a:pPr>
            <a:r>
              <a:rPr lang="nb-NO" sz="900" b="1" dirty="0">
                <a:solidFill>
                  <a:srgbClr val="000000"/>
                </a:solidFill>
                <a:latin typeface="Arial" panose="020B0604020202020204" pitchFamily="34" charset="0"/>
                <a:cs typeface="Arial" panose="020B0604020202020204" pitchFamily="34" charset="0"/>
              </a:rPr>
              <a:t>Naturgruppa</a:t>
            </a:r>
            <a:r>
              <a:rPr lang="nb-NO" sz="900" dirty="0">
                <a:solidFill>
                  <a:srgbClr val="000000"/>
                </a:solidFill>
                <a:latin typeface="Arial" panose="020B0604020202020204" pitchFamily="34" charset="0"/>
                <a:cs typeface="Arial" panose="020B0604020202020204" pitchFamily="34" charset="0"/>
              </a:rPr>
              <a:t> er for de eldste i barnehagen (5-åringene). Gjennom dette siste barnehageåret skal vi ha fokus på sosial kompetanse, språk, selvregulering, matematiske undringer, selvstendighetstrening, skole forberedende aktiviteter. All læring skal være lekbasert.</a:t>
            </a:r>
          </a:p>
          <a:p>
            <a:pPr lvl="0">
              <a:lnSpc>
                <a:spcPct val="120000"/>
              </a:lnSpc>
              <a:buClr>
                <a:srgbClr val="418AB3"/>
              </a:buClr>
              <a:buNone/>
            </a:pPr>
            <a:r>
              <a:rPr lang="nb-NO" sz="900" dirty="0">
                <a:solidFill>
                  <a:srgbClr val="000000"/>
                </a:solidFill>
                <a:latin typeface="Arial" panose="020B0604020202020204" pitchFamily="34" charset="0"/>
                <a:cs typeface="Arial" panose="020B0604020202020204" pitchFamily="34" charset="0"/>
              </a:rPr>
              <a:t>	Naturgruppa får mange kjekke opplevelser det siste året. Vi skal bl.a. besøke politistasjonen, brannstasjonen, skøytehallen, ulike turmål i nærmiljøet m.m. Gjennom dette året blir det skapt gode minner, relasjoner og vennskap.</a:t>
            </a:r>
          </a:p>
          <a:p>
            <a:pPr lvl="0">
              <a:lnSpc>
                <a:spcPct val="120000"/>
              </a:lnSpc>
              <a:buClr>
                <a:srgbClr val="418AB3"/>
              </a:buClr>
              <a:buNone/>
            </a:pPr>
            <a:r>
              <a:rPr lang="nb-NO"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Vi skal også få være med på </a:t>
            </a:r>
            <a:r>
              <a:rPr lang="nb-NO" sz="900" dirty="0">
                <a:solidFill>
                  <a:srgbClr val="212121"/>
                </a:solidFill>
                <a:latin typeface="Arial" panose="020B0604020202020204" pitchFamily="34" charset="0"/>
                <a:ea typeface="Times New Roman" panose="02020603050405020304" pitchFamily="18" charset="0"/>
                <a:cs typeface="Arial" panose="020B0604020202020204" pitchFamily="34" charset="0"/>
              </a:rPr>
              <a:t>barnehagesvømming med   </a:t>
            </a:r>
            <a:r>
              <a:rPr lang="nb-NO" sz="900" dirty="0" err="1">
                <a:solidFill>
                  <a:srgbClr val="212121"/>
                </a:solidFill>
                <a:latin typeface="Arial" panose="020B0604020202020204" pitchFamily="34" charset="0"/>
                <a:ea typeface="Times New Roman" panose="02020603050405020304" pitchFamily="18" charset="0"/>
                <a:cs typeface="Arial" panose="020B0604020202020204" pitchFamily="34" charset="0"/>
              </a:rPr>
              <a:t>Stavange</a:t>
            </a:r>
            <a:r>
              <a:rPr lang="nb-NO" sz="900" dirty="0">
                <a:solidFill>
                  <a:srgbClr val="212121"/>
                </a:solidFill>
                <a:latin typeface="Arial" panose="020B0604020202020204" pitchFamily="34" charset="0"/>
                <a:ea typeface="Times New Roman" panose="02020603050405020304" pitchFamily="18" charset="0"/>
                <a:cs typeface="Arial" panose="020B0604020202020204" pitchFamily="34" charset="0"/>
              </a:rPr>
              <a:t> Svømme Klubb. De stiller med instruktører som hele tiden er i bassenget sammen med barna</a:t>
            </a:r>
            <a:r>
              <a:rPr lang="nb-NO" sz="900" dirty="0">
                <a:solidFill>
                  <a:srgbClr val="000000"/>
                </a:solidFill>
                <a:latin typeface="Arial" panose="020B0604020202020204" pitchFamily="34" charset="0"/>
                <a:cs typeface="Arial" panose="020B0604020202020204" pitchFamily="34" charset="0"/>
              </a:rPr>
              <a:t>. </a:t>
            </a:r>
          </a:p>
          <a:p>
            <a:pPr marL="34290" lvl="0" indent="0">
              <a:lnSpc>
                <a:spcPct val="107000"/>
              </a:lnSpc>
              <a:buClr>
                <a:srgbClr val="418AB3"/>
              </a:buClr>
              <a:buNone/>
            </a:pPr>
            <a:r>
              <a:rPr lang="nb-NO" sz="900" dirty="0">
                <a:solidFill>
                  <a:srgbClr val="000000"/>
                </a:solidFill>
                <a:latin typeface="Arial" panose="020B0604020202020204" pitchFamily="34" charset="0"/>
                <a:cs typeface="Arial" panose="020B0604020202020204" pitchFamily="34" charset="0"/>
              </a:rPr>
              <a:t>Det store høydepunktet for femåringene er overnattingstur til </a:t>
            </a:r>
            <a:r>
              <a:rPr lang="nb-NO" sz="900" dirty="0" err="1">
                <a:solidFill>
                  <a:srgbClr val="000000"/>
                </a:solidFill>
                <a:latin typeface="Arial" panose="020B0604020202020204" pitchFamily="34" charset="0"/>
                <a:cs typeface="Arial" panose="020B0604020202020204" pitchFamily="34" charset="0"/>
              </a:rPr>
              <a:t>Kardemommeby</a:t>
            </a:r>
            <a:r>
              <a:rPr lang="nb-NO" sz="900" dirty="0">
                <a:solidFill>
                  <a:srgbClr val="000000"/>
                </a:solidFill>
                <a:latin typeface="Arial" panose="020B0604020202020204" pitchFamily="34" charset="0"/>
                <a:cs typeface="Arial" panose="020B0604020202020204" pitchFamily="34" charset="0"/>
              </a:rPr>
              <a:t> i mai. Det er et minne for livet</a:t>
            </a:r>
            <a:endParaRPr lang="nb-NO" sz="900" i="1" dirty="0">
              <a:solidFill>
                <a:schemeClr val="tx1"/>
              </a:solidFill>
            </a:endParaRPr>
          </a:p>
        </p:txBody>
      </p:sp>
      <p:sp>
        <p:nvSpPr>
          <p:cNvPr id="5" name="Plassholder for tekst 4"/>
          <p:cNvSpPr>
            <a:spLocks noGrp="1"/>
          </p:cNvSpPr>
          <p:nvPr>
            <p:ph type="body" sz="quarter" idx="3"/>
          </p:nvPr>
        </p:nvSpPr>
        <p:spPr>
          <a:xfrm>
            <a:off x="4690013" y="768118"/>
            <a:ext cx="4041775" cy="504056"/>
          </a:xfrm>
        </p:spPr>
        <p:txBody>
          <a:bodyPr>
            <a:normAutofit/>
          </a:bodyPr>
          <a:lstStyle/>
          <a:p>
            <a:r>
              <a:rPr lang="nb-NO" dirty="0"/>
              <a:t> </a:t>
            </a:r>
            <a:r>
              <a:rPr lang="nb-NO" dirty="0">
                <a:solidFill>
                  <a:srgbClr val="7030A0"/>
                </a:solidFill>
              </a:rPr>
              <a:t>Hipp hurra, barnehagen 30 år!</a:t>
            </a:r>
          </a:p>
        </p:txBody>
      </p:sp>
      <p:sp>
        <p:nvSpPr>
          <p:cNvPr id="6" name="Plassholder for innhold 5"/>
          <p:cNvSpPr>
            <a:spLocks noGrp="1"/>
          </p:cNvSpPr>
          <p:nvPr>
            <p:ph sz="quarter" idx="4"/>
          </p:nvPr>
        </p:nvSpPr>
        <p:spPr>
          <a:xfrm>
            <a:off x="4645025" y="1124744"/>
            <a:ext cx="4041775" cy="5184576"/>
          </a:xfrm>
        </p:spPr>
        <p:txBody>
          <a:bodyPr>
            <a:normAutofit/>
          </a:bodyPr>
          <a:lstStyle/>
          <a:p>
            <a:pPr>
              <a:lnSpc>
                <a:spcPct val="120000"/>
              </a:lnSpc>
              <a:buNone/>
            </a:pPr>
            <a:r>
              <a:rPr lang="nb-NO" sz="1800" b="1" dirty="0">
                <a:solidFill>
                  <a:schemeClr val="tx1"/>
                </a:solidFill>
              </a:rPr>
              <a:t> </a:t>
            </a:r>
            <a:r>
              <a:rPr lang="nb-NO" sz="1100" b="1" dirty="0">
                <a:solidFill>
                  <a:schemeClr val="tx1"/>
                </a:solidFill>
                <a:latin typeface="Arial" panose="020B0604020202020204" pitchFamily="34" charset="0"/>
                <a:cs typeface="Arial" panose="020B0604020202020204" pitchFamily="34" charset="0"/>
              </a:rPr>
              <a:t>	</a:t>
            </a:r>
            <a:r>
              <a:rPr lang="nb-NO" sz="1100" dirty="0">
                <a:latin typeface="Arial" panose="020B0604020202020204" pitchFamily="34" charset="0"/>
                <a:cs typeface="Arial" panose="020B0604020202020204" pitchFamily="34" charset="0"/>
              </a:rPr>
              <a:t>	 </a:t>
            </a:r>
            <a:endParaRPr lang="nb-NO" sz="1100" dirty="0">
              <a:solidFill>
                <a:schemeClr val="tx1"/>
              </a:solidFill>
              <a:latin typeface="Arial" panose="020B0604020202020204" pitchFamily="34" charset="0"/>
              <a:cs typeface="Arial" panose="020B0604020202020204" pitchFamily="34" charset="0"/>
            </a:endParaRPr>
          </a:p>
          <a:p>
            <a:pPr>
              <a:buNone/>
            </a:pPr>
            <a:r>
              <a:rPr lang="nb-NO" sz="1400" b="1" dirty="0"/>
              <a:t>    I år er Byhaugen barnehage 30 år, og det må jo feires og markeres. Det vil bli ulike arrangementer i løpet våren.</a:t>
            </a:r>
          </a:p>
          <a:p>
            <a:pPr>
              <a:buNone/>
            </a:pPr>
            <a:r>
              <a:rPr lang="nb-NO" sz="1400" b="1" dirty="0"/>
              <a:t>    Den største markering skjer på sommerfesten i juni. Mer informasjon kommer!</a:t>
            </a:r>
          </a:p>
          <a:p>
            <a:pPr>
              <a:buNone/>
            </a:pPr>
            <a:endParaRPr lang="nb-NO" sz="1400" b="1" dirty="0"/>
          </a:p>
          <a:p>
            <a:pPr>
              <a:buNone/>
            </a:pPr>
            <a:endParaRPr lang="nb-NO" sz="1400" b="1" dirty="0"/>
          </a:p>
        </p:txBody>
      </p:sp>
      <p:sp>
        <p:nvSpPr>
          <p:cNvPr id="7" name="Plassholder for bunntekst 6"/>
          <p:cNvSpPr>
            <a:spLocks noGrp="1"/>
          </p:cNvSpPr>
          <p:nvPr>
            <p:ph type="ftr" sz="quarter" idx="11"/>
          </p:nvPr>
        </p:nvSpPr>
        <p:spPr>
          <a:xfrm>
            <a:off x="2802041" y="6309320"/>
            <a:ext cx="3538331" cy="365125"/>
          </a:xfrm>
        </p:spPr>
        <p:txBody>
          <a:bodyPr/>
          <a:lstStyle/>
          <a:p>
            <a:r>
              <a:rPr lang="nb-NO" dirty="0">
                <a:solidFill>
                  <a:schemeClr val="tx1"/>
                </a:solidFill>
              </a:rPr>
              <a:t>20</a:t>
            </a:r>
          </a:p>
        </p:txBody>
      </p:sp>
      <p:pic>
        <p:nvPicPr>
          <p:cNvPr id="9" name="Bilde 8">
            <a:extLst>
              <a:ext uri="{FF2B5EF4-FFF2-40B4-BE49-F238E27FC236}">
                <a16:creationId xmlns:a16="http://schemas.microsoft.com/office/drawing/2014/main" id="{674A81BB-7FFF-4E6E-B3C7-DFB6EA5206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5912" y="4707076"/>
            <a:ext cx="2075723" cy="1556792"/>
          </a:xfrm>
          <a:prstGeom prst="rect">
            <a:avLst/>
          </a:prstGeom>
        </p:spPr>
      </p:pic>
      <p:pic>
        <p:nvPicPr>
          <p:cNvPr id="11" name="Bilde 10">
            <a:extLst>
              <a:ext uri="{FF2B5EF4-FFF2-40B4-BE49-F238E27FC236}">
                <a16:creationId xmlns:a16="http://schemas.microsoft.com/office/drawing/2014/main" id="{B48AA29A-48D6-4263-8E4B-73C0A45689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3014" y="4721730"/>
            <a:ext cx="2036587" cy="1527440"/>
          </a:xfrm>
          <a:prstGeom prst="rect">
            <a:avLst/>
          </a:prstGeom>
        </p:spPr>
      </p:pic>
      <p:pic>
        <p:nvPicPr>
          <p:cNvPr id="8" name="Bilde 7">
            <a:extLst>
              <a:ext uri="{FF2B5EF4-FFF2-40B4-BE49-F238E27FC236}">
                <a16:creationId xmlns:a16="http://schemas.microsoft.com/office/drawing/2014/main" id="{DBD2AE8B-47A1-4795-A409-0F7A875173A6}"/>
              </a:ext>
            </a:extLst>
          </p:cNvPr>
          <p:cNvPicPr>
            <a:picLocks noChangeAspect="1"/>
          </p:cNvPicPr>
          <p:nvPr/>
        </p:nvPicPr>
        <p:blipFill>
          <a:blip r:embed="rId4"/>
          <a:stretch>
            <a:fillRect/>
          </a:stretch>
        </p:blipFill>
        <p:spPr>
          <a:xfrm>
            <a:off x="5585792" y="2888009"/>
            <a:ext cx="2160240" cy="1231337"/>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457200" y="260648"/>
            <a:ext cx="8229600" cy="648071"/>
          </a:xfrm>
        </p:spPr>
        <p:txBody>
          <a:bodyPr>
            <a:normAutofit/>
          </a:bodyPr>
          <a:lstStyle/>
          <a:p>
            <a:r>
              <a:rPr lang="nb-NO" sz="3600" dirty="0">
                <a:latin typeface="Arial" panose="020B0604020202020204" pitchFamily="34" charset="0"/>
                <a:cs typeface="Arial" panose="020B0604020202020204" pitchFamily="34" charset="0"/>
              </a:rPr>
              <a:t>Februar</a:t>
            </a:r>
            <a:endParaRPr lang="nb-NO" sz="1600" dirty="0">
              <a:latin typeface="Arial" panose="020B0604020202020204" pitchFamily="34" charset="0"/>
              <a:cs typeface="Arial" panose="020B0604020202020204" pitchFamily="34" charset="0"/>
            </a:endParaRPr>
          </a:p>
        </p:txBody>
      </p:sp>
      <p:sp>
        <p:nvSpPr>
          <p:cNvPr id="5" name="Undertittel 4"/>
          <p:cNvSpPr>
            <a:spLocks noGrp="1"/>
          </p:cNvSpPr>
          <p:nvPr>
            <p:ph type="subTitle" idx="1"/>
          </p:nvPr>
        </p:nvSpPr>
        <p:spPr>
          <a:xfrm>
            <a:off x="323528" y="6093296"/>
            <a:ext cx="9144000" cy="620688"/>
          </a:xfrm>
        </p:spPr>
        <p:txBody>
          <a:bodyPr>
            <a:normAutofit/>
          </a:bodyPr>
          <a:lstStyle/>
          <a:p>
            <a:pPr algn="l"/>
            <a:r>
              <a:rPr lang="nb-NO" sz="800" dirty="0">
                <a:solidFill>
                  <a:schemeClr val="tx1"/>
                </a:solidFill>
              </a:rPr>
              <a:t>	Kontoret     51566611/91146185		Naturgruppa   90294320	Tusenfryd    48953856		post@byhaugen-barnehage.no</a:t>
            </a:r>
          </a:p>
          <a:p>
            <a:pPr algn="l"/>
            <a:r>
              <a:rPr lang="nb-NO" sz="800" dirty="0">
                <a:solidFill>
                  <a:schemeClr val="tx1"/>
                </a:solidFill>
              </a:rPr>
              <a:t>	Rødkløver   48953607		Hvitveis            48944046	Blåklokke     48942953		www.byhaugen-barnehage.no</a:t>
            </a:r>
          </a:p>
        </p:txBody>
      </p:sp>
      <p:graphicFrame>
        <p:nvGraphicFramePr>
          <p:cNvPr id="4" name="Plassholder for innhold 3"/>
          <p:cNvGraphicFramePr>
            <a:graphicFrameLocks noGrp="1"/>
          </p:cNvGraphicFramePr>
          <p:nvPr>
            <p:ph idx="4294967295"/>
            <p:extLst>
              <p:ext uri="{D42A27DB-BD31-4B8C-83A1-F6EECF244321}">
                <p14:modId xmlns:p14="http://schemas.microsoft.com/office/powerpoint/2010/main" val="3925331579"/>
              </p:ext>
            </p:extLst>
          </p:nvPr>
        </p:nvGraphicFramePr>
        <p:xfrm>
          <a:off x="457200" y="871991"/>
          <a:ext cx="8229600" cy="5095800"/>
        </p:xfrm>
        <a:graphic>
          <a:graphicData uri="http://schemas.openxmlformats.org/drawingml/2006/table">
            <a:tbl>
              <a:tblPr firstRow="1" bandRow="1">
                <a:tableStyleId>{073A0DAA-6AF3-43AB-8588-CEC1D06C72B9}</a:tableStyleId>
              </a:tblPr>
              <a:tblGrid>
                <a:gridCol w="432048">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gridCol w="1224136">
                  <a:extLst>
                    <a:ext uri="{9D8B030D-6E8A-4147-A177-3AD203B41FA5}">
                      <a16:colId xmlns:a16="http://schemas.microsoft.com/office/drawing/2014/main" val="20004"/>
                    </a:ext>
                  </a:extLst>
                </a:gridCol>
                <a:gridCol w="1224136">
                  <a:extLst>
                    <a:ext uri="{9D8B030D-6E8A-4147-A177-3AD203B41FA5}">
                      <a16:colId xmlns:a16="http://schemas.microsoft.com/office/drawing/2014/main" val="20005"/>
                    </a:ext>
                  </a:extLst>
                </a:gridCol>
                <a:gridCol w="720080">
                  <a:extLst>
                    <a:ext uri="{9D8B030D-6E8A-4147-A177-3AD203B41FA5}">
                      <a16:colId xmlns:a16="http://schemas.microsoft.com/office/drawing/2014/main" val="20006"/>
                    </a:ext>
                  </a:extLst>
                </a:gridCol>
                <a:gridCol w="740768">
                  <a:extLst>
                    <a:ext uri="{9D8B030D-6E8A-4147-A177-3AD203B41FA5}">
                      <a16:colId xmlns:a16="http://schemas.microsoft.com/office/drawing/2014/main" val="20007"/>
                    </a:ext>
                  </a:extLst>
                </a:gridCol>
              </a:tblGrid>
              <a:tr h="288032">
                <a:tc>
                  <a:txBody>
                    <a:bodyPr/>
                    <a:lstStyle/>
                    <a:p>
                      <a:r>
                        <a:rPr lang="nb-NO" sz="1100" dirty="0"/>
                        <a:t>Uke</a:t>
                      </a:r>
                    </a:p>
                  </a:txBody>
                  <a:tcPr/>
                </a:tc>
                <a:tc>
                  <a:txBody>
                    <a:bodyPr/>
                    <a:lstStyle/>
                    <a:p>
                      <a:r>
                        <a:rPr lang="nb-NO" sz="1100" dirty="0"/>
                        <a:t>Mandag</a:t>
                      </a:r>
                    </a:p>
                  </a:txBody>
                  <a:tcPr/>
                </a:tc>
                <a:tc>
                  <a:txBody>
                    <a:bodyPr/>
                    <a:lstStyle/>
                    <a:p>
                      <a:r>
                        <a:rPr lang="nb-NO" sz="1100" dirty="0"/>
                        <a:t>Tirsdag</a:t>
                      </a:r>
                    </a:p>
                  </a:txBody>
                  <a:tcPr/>
                </a:tc>
                <a:tc>
                  <a:txBody>
                    <a:bodyPr/>
                    <a:lstStyle/>
                    <a:p>
                      <a:r>
                        <a:rPr lang="nb-NO" sz="1100" dirty="0"/>
                        <a:t>Onsdag</a:t>
                      </a:r>
                    </a:p>
                  </a:txBody>
                  <a:tcPr/>
                </a:tc>
                <a:tc>
                  <a:txBody>
                    <a:bodyPr/>
                    <a:lstStyle/>
                    <a:p>
                      <a:r>
                        <a:rPr lang="nb-NO" sz="1100" dirty="0"/>
                        <a:t>Torsdag</a:t>
                      </a:r>
                    </a:p>
                  </a:txBody>
                  <a:tcPr/>
                </a:tc>
                <a:tc>
                  <a:txBody>
                    <a:bodyPr/>
                    <a:lstStyle/>
                    <a:p>
                      <a:r>
                        <a:rPr lang="nb-NO" sz="1100" dirty="0"/>
                        <a:t>Fredag</a:t>
                      </a:r>
                    </a:p>
                  </a:txBody>
                  <a:tcPr/>
                </a:tc>
                <a:tc>
                  <a:txBody>
                    <a:bodyPr/>
                    <a:lstStyle/>
                    <a:p>
                      <a:r>
                        <a:rPr lang="nb-NO" sz="1100" dirty="0"/>
                        <a:t>Lørdag</a:t>
                      </a:r>
                    </a:p>
                  </a:txBody>
                  <a:tcPr/>
                </a:tc>
                <a:tc>
                  <a:txBody>
                    <a:bodyPr/>
                    <a:lstStyle/>
                    <a:p>
                      <a:r>
                        <a:rPr lang="nb-NO" sz="1100" dirty="0"/>
                        <a:t>Søndag</a:t>
                      </a:r>
                    </a:p>
                  </a:txBody>
                  <a:tcPr/>
                </a:tc>
                <a:extLst>
                  <a:ext uri="{0D108BD9-81ED-4DB2-BD59-A6C34878D82A}">
                    <a16:rowId xmlns:a16="http://schemas.microsoft.com/office/drawing/2014/main" val="10000"/>
                  </a:ext>
                </a:extLst>
              </a:tr>
              <a:tr h="1008112">
                <a:tc>
                  <a:txBody>
                    <a:bodyPr/>
                    <a:lstStyle/>
                    <a:p>
                      <a:r>
                        <a:rPr lang="nb-NO" sz="1000" dirty="0"/>
                        <a:t>5</a:t>
                      </a:r>
                    </a:p>
                  </a:txBody>
                  <a:tcPr/>
                </a:tc>
                <a:tc>
                  <a:txBody>
                    <a:bodyPr/>
                    <a:lstStyle/>
                    <a:p>
                      <a:endParaRPr lang="nb-NO" sz="1000" dirty="0"/>
                    </a:p>
                  </a:txBody>
                  <a:tcPr/>
                </a:tc>
                <a:tc>
                  <a:txBody>
                    <a:bodyPr/>
                    <a:lstStyle/>
                    <a:p>
                      <a:endParaRPr lang="nb-NO" sz="1000" dirty="0"/>
                    </a:p>
                  </a:txBody>
                  <a:tcPr/>
                </a:tc>
                <a:tc>
                  <a:txBody>
                    <a:bodyPr/>
                    <a:lstStyle/>
                    <a:p>
                      <a:endParaRPr lang="nb-NO" sz="1000" dirty="0"/>
                    </a:p>
                  </a:txBody>
                  <a:tcPr/>
                </a:tc>
                <a:tc>
                  <a:txBody>
                    <a:bodyPr/>
                    <a:lstStyle/>
                    <a:p>
                      <a:endParaRPr lang="nb-NO" sz="1000" dirty="0"/>
                    </a:p>
                  </a:txBody>
                  <a:tcPr/>
                </a:tc>
                <a:tc>
                  <a:txBody>
                    <a:bodyPr/>
                    <a:lstStyle/>
                    <a:p>
                      <a:r>
                        <a:rPr lang="nb-NO" sz="1000" dirty="0"/>
                        <a:t>1</a:t>
                      </a:r>
                    </a:p>
                    <a:p>
                      <a:endParaRPr lang="nb-NO" sz="1000" dirty="0"/>
                    </a:p>
                    <a:p>
                      <a:r>
                        <a:rPr lang="nb-NO" sz="1000" dirty="0"/>
                        <a:t>Fellessamling</a:t>
                      </a:r>
                    </a:p>
                  </a:txBody>
                  <a:tcPr/>
                </a:tc>
                <a:tc>
                  <a:txBody>
                    <a:bodyPr/>
                    <a:lstStyle/>
                    <a:p>
                      <a:r>
                        <a:rPr lang="nb-NO" sz="1000" dirty="0"/>
                        <a:t>2</a:t>
                      </a:r>
                    </a:p>
                    <a:p>
                      <a:endParaRPr lang="nb-NO" sz="1000" dirty="0"/>
                    </a:p>
                    <a:p>
                      <a:endParaRPr lang="nb-NO" sz="1000" dirty="0"/>
                    </a:p>
                  </a:txBody>
                  <a:tcPr/>
                </a:tc>
                <a:tc>
                  <a:txBody>
                    <a:bodyPr/>
                    <a:lstStyle/>
                    <a:p>
                      <a:r>
                        <a:rPr lang="nb-NO" sz="1000" dirty="0"/>
                        <a:t>3</a:t>
                      </a:r>
                    </a:p>
                  </a:txBody>
                  <a:tcPr/>
                </a:tc>
                <a:extLst>
                  <a:ext uri="{0D108BD9-81ED-4DB2-BD59-A6C34878D82A}">
                    <a16:rowId xmlns:a16="http://schemas.microsoft.com/office/drawing/2014/main" val="10001"/>
                  </a:ext>
                </a:extLst>
              </a:tr>
              <a:tr h="942873">
                <a:tc>
                  <a:txBody>
                    <a:bodyPr/>
                    <a:lstStyle/>
                    <a:p>
                      <a:r>
                        <a:rPr lang="nb-NO" sz="1000" dirty="0"/>
                        <a:t>6</a:t>
                      </a:r>
                    </a:p>
                  </a:txBody>
                  <a:tcPr/>
                </a:tc>
                <a:tc>
                  <a:txBody>
                    <a:bodyPr/>
                    <a:lstStyle/>
                    <a:p>
                      <a:r>
                        <a:rPr lang="nb-NO" sz="1000" dirty="0"/>
                        <a:t>4</a:t>
                      </a:r>
                    </a:p>
                  </a:txBody>
                  <a:tcPr/>
                </a:tc>
                <a:tc>
                  <a:txBody>
                    <a:bodyPr/>
                    <a:lstStyle/>
                    <a:p>
                      <a:r>
                        <a:rPr lang="nb-NO" sz="1000" dirty="0"/>
                        <a:t>5</a:t>
                      </a:r>
                    </a:p>
                  </a:txBody>
                  <a:tcPr/>
                </a:tc>
                <a:tc>
                  <a:txBody>
                    <a:bodyPr/>
                    <a:lstStyle/>
                    <a:p>
                      <a:r>
                        <a:rPr lang="nb-NO" sz="1000" dirty="0"/>
                        <a:t>6</a:t>
                      </a:r>
                    </a:p>
                    <a:p>
                      <a:endParaRPr lang="nb-NO" sz="1000" dirty="0"/>
                    </a:p>
                  </a:txBody>
                  <a:tcPr/>
                </a:tc>
                <a:tc>
                  <a:txBody>
                    <a:bodyPr/>
                    <a:lstStyle/>
                    <a:p>
                      <a:r>
                        <a:rPr lang="nb-NO" sz="1000" dirty="0"/>
                        <a:t>7</a:t>
                      </a:r>
                    </a:p>
                  </a:txBody>
                  <a:tcPr/>
                </a:tc>
                <a:tc>
                  <a:txBody>
                    <a:bodyPr/>
                    <a:lstStyle/>
                    <a:p>
                      <a:r>
                        <a:rPr lang="nb-NO" sz="1000" dirty="0"/>
                        <a:t>8</a:t>
                      </a:r>
                    </a:p>
                    <a:p>
                      <a:endParaRPr lang="nb-NO" sz="1000" dirty="0"/>
                    </a:p>
                    <a:p>
                      <a:r>
                        <a:rPr lang="nb-NO" sz="1000" dirty="0"/>
                        <a:t>Fellessamling</a:t>
                      </a:r>
                    </a:p>
                  </a:txBody>
                  <a:tcPr/>
                </a:tc>
                <a:tc>
                  <a:txBody>
                    <a:bodyPr/>
                    <a:lstStyle/>
                    <a:p>
                      <a:r>
                        <a:rPr lang="nb-NO" sz="1000" dirty="0"/>
                        <a:t>9</a:t>
                      </a:r>
                    </a:p>
                    <a:p>
                      <a:endParaRPr lang="nb-NO" sz="1000" dirty="0"/>
                    </a:p>
                  </a:txBody>
                  <a:tcPr/>
                </a:tc>
                <a:tc>
                  <a:txBody>
                    <a:bodyPr/>
                    <a:lstStyle/>
                    <a:p>
                      <a:r>
                        <a:rPr lang="nb-NO" sz="1000" dirty="0"/>
                        <a:t>10</a:t>
                      </a:r>
                    </a:p>
                    <a:p>
                      <a:endParaRPr lang="nb-NO" sz="1000" dirty="0"/>
                    </a:p>
                    <a:p>
                      <a:endParaRPr lang="nb-NO" sz="1000" dirty="0"/>
                    </a:p>
                  </a:txBody>
                  <a:tcPr/>
                </a:tc>
                <a:extLst>
                  <a:ext uri="{0D108BD9-81ED-4DB2-BD59-A6C34878D82A}">
                    <a16:rowId xmlns:a16="http://schemas.microsoft.com/office/drawing/2014/main" val="10002"/>
                  </a:ext>
                </a:extLst>
              </a:tr>
              <a:tr h="942873">
                <a:tc>
                  <a:txBody>
                    <a:bodyPr/>
                    <a:lstStyle/>
                    <a:p>
                      <a:r>
                        <a:rPr lang="nb-NO" sz="1000" dirty="0"/>
                        <a:t>7</a:t>
                      </a:r>
                    </a:p>
                  </a:txBody>
                  <a:tcPr/>
                </a:tc>
                <a:tc>
                  <a:txBody>
                    <a:bodyPr/>
                    <a:lstStyle/>
                    <a:p>
                      <a:r>
                        <a:rPr lang="nb-NO" sz="1000" dirty="0"/>
                        <a:t>11</a:t>
                      </a:r>
                    </a:p>
                    <a:p>
                      <a:endParaRPr lang="nb-NO" sz="1000" dirty="0"/>
                    </a:p>
                  </a:txBody>
                  <a:tcPr/>
                </a:tc>
                <a:tc>
                  <a:txBody>
                    <a:bodyPr/>
                    <a:lstStyle/>
                    <a:p>
                      <a:r>
                        <a:rPr lang="nb-NO" sz="1000" dirty="0"/>
                        <a:t>12</a:t>
                      </a:r>
                    </a:p>
                  </a:txBody>
                  <a:tcPr/>
                </a:tc>
                <a:tc>
                  <a:txBody>
                    <a:bodyPr/>
                    <a:lstStyle/>
                    <a:p>
                      <a:r>
                        <a:rPr lang="nb-NO" sz="1000" dirty="0"/>
                        <a:t>13</a:t>
                      </a:r>
                    </a:p>
                    <a:p>
                      <a:endParaRPr lang="nb-NO" sz="1000" dirty="0"/>
                    </a:p>
                    <a:p>
                      <a:endParaRPr lang="nb-NO" sz="1000" dirty="0"/>
                    </a:p>
                  </a:txBody>
                  <a:tcPr/>
                </a:tc>
                <a:tc>
                  <a:txBody>
                    <a:bodyPr/>
                    <a:lstStyle/>
                    <a:p>
                      <a:r>
                        <a:rPr lang="nb-NO" sz="1000" dirty="0"/>
                        <a:t>14</a:t>
                      </a:r>
                    </a:p>
                  </a:txBody>
                  <a:tcPr/>
                </a:tc>
                <a:tc>
                  <a:txBody>
                    <a:bodyPr/>
                    <a:lstStyle/>
                    <a:p>
                      <a:r>
                        <a:rPr lang="nb-NO" sz="1000" dirty="0"/>
                        <a:t>15</a:t>
                      </a:r>
                    </a:p>
                    <a:p>
                      <a:endParaRPr lang="nb-NO" sz="1000" dirty="0"/>
                    </a:p>
                    <a:p>
                      <a:r>
                        <a:rPr lang="nb-NO" sz="1000" dirty="0"/>
                        <a:t>Fellessamling</a:t>
                      </a:r>
                    </a:p>
                  </a:txBody>
                  <a:tcPr/>
                </a:tc>
                <a:tc>
                  <a:txBody>
                    <a:bodyPr/>
                    <a:lstStyle/>
                    <a:p>
                      <a:r>
                        <a:rPr lang="nb-NO" sz="1000" dirty="0"/>
                        <a:t>16</a:t>
                      </a:r>
                    </a:p>
                  </a:txBody>
                  <a:tcPr/>
                </a:tc>
                <a:tc>
                  <a:txBody>
                    <a:bodyPr/>
                    <a:lstStyle/>
                    <a:p>
                      <a:r>
                        <a:rPr lang="nb-NO" sz="1000" dirty="0"/>
                        <a:t>17</a:t>
                      </a:r>
                    </a:p>
                  </a:txBody>
                  <a:tcPr/>
                </a:tc>
                <a:extLst>
                  <a:ext uri="{0D108BD9-81ED-4DB2-BD59-A6C34878D82A}">
                    <a16:rowId xmlns:a16="http://schemas.microsoft.com/office/drawing/2014/main" val="10003"/>
                  </a:ext>
                </a:extLst>
              </a:tr>
              <a:tr h="942873">
                <a:tc>
                  <a:txBody>
                    <a:bodyPr/>
                    <a:lstStyle/>
                    <a:p>
                      <a:r>
                        <a:rPr lang="nb-NO" sz="1000" dirty="0"/>
                        <a:t>8</a:t>
                      </a:r>
                    </a:p>
                  </a:txBody>
                  <a:tcPr/>
                </a:tc>
                <a:tc>
                  <a:txBody>
                    <a:bodyPr/>
                    <a:lstStyle/>
                    <a:p>
                      <a:r>
                        <a:rPr lang="nb-NO" sz="1000" dirty="0"/>
                        <a:t>18</a:t>
                      </a:r>
                    </a:p>
                    <a:p>
                      <a:endParaRPr lang="nb-NO" sz="1000" dirty="0"/>
                    </a:p>
                  </a:txBody>
                  <a:tcPr/>
                </a:tc>
                <a:tc>
                  <a:txBody>
                    <a:bodyPr/>
                    <a:lstStyle/>
                    <a:p>
                      <a:r>
                        <a:rPr lang="nb-NO" sz="1000" dirty="0"/>
                        <a:t>19</a:t>
                      </a:r>
                    </a:p>
                    <a:p>
                      <a:endParaRPr lang="nb-NO" sz="1000" dirty="0"/>
                    </a:p>
                  </a:txBody>
                  <a:tcPr/>
                </a:tc>
                <a:tc>
                  <a:txBody>
                    <a:bodyPr/>
                    <a:lstStyle/>
                    <a:p>
                      <a:r>
                        <a:rPr lang="nb-NO" sz="1000" dirty="0"/>
                        <a:t>20</a:t>
                      </a:r>
                    </a:p>
                    <a:p>
                      <a:endParaRPr lang="nb-NO" sz="1000" dirty="0"/>
                    </a:p>
                    <a:p>
                      <a:endParaRPr lang="nb-NO" sz="1000" dirty="0"/>
                    </a:p>
                  </a:txBody>
                  <a:tcPr/>
                </a:tc>
                <a:tc>
                  <a:txBody>
                    <a:bodyPr/>
                    <a:lstStyle/>
                    <a:p>
                      <a:r>
                        <a:rPr lang="nb-NO" sz="1000" dirty="0"/>
                        <a:t>21</a:t>
                      </a:r>
                    </a:p>
                  </a:txBody>
                  <a:tcPr/>
                </a:tc>
                <a:tc>
                  <a:txBody>
                    <a:bodyPr/>
                    <a:lstStyle/>
                    <a:p>
                      <a:r>
                        <a:rPr lang="nb-NO" sz="1000" dirty="0"/>
                        <a:t>22</a:t>
                      </a:r>
                    </a:p>
                    <a:p>
                      <a:endParaRPr lang="nb-NO" sz="1000" dirty="0"/>
                    </a:p>
                    <a:p>
                      <a:r>
                        <a:rPr lang="nb-NO" sz="1000" dirty="0"/>
                        <a:t>Fellessamling</a:t>
                      </a:r>
                    </a:p>
                  </a:txBody>
                  <a:tcPr/>
                </a:tc>
                <a:tc>
                  <a:txBody>
                    <a:bodyPr/>
                    <a:lstStyle/>
                    <a:p>
                      <a:r>
                        <a:rPr lang="nb-NO" sz="1000" dirty="0"/>
                        <a:t>23</a:t>
                      </a:r>
                    </a:p>
                  </a:txBody>
                  <a:tcPr/>
                </a:tc>
                <a:tc>
                  <a:txBody>
                    <a:bodyPr/>
                    <a:lstStyle/>
                    <a:p>
                      <a:r>
                        <a:rPr lang="nb-NO" sz="1000" dirty="0"/>
                        <a:t>24</a:t>
                      </a:r>
                    </a:p>
                    <a:p>
                      <a:endParaRPr lang="nb-NO" sz="1000" dirty="0"/>
                    </a:p>
                  </a:txBody>
                  <a:tcPr/>
                </a:tc>
                <a:extLst>
                  <a:ext uri="{0D108BD9-81ED-4DB2-BD59-A6C34878D82A}">
                    <a16:rowId xmlns:a16="http://schemas.microsoft.com/office/drawing/2014/main" val="10004"/>
                  </a:ext>
                </a:extLst>
              </a:tr>
              <a:tr h="971037">
                <a:tc>
                  <a:txBody>
                    <a:bodyPr/>
                    <a:lstStyle/>
                    <a:p>
                      <a:r>
                        <a:rPr lang="nb-NO" sz="1000" dirty="0"/>
                        <a:t>9</a:t>
                      </a:r>
                    </a:p>
                  </a:txBody>
                  <a:tcPr/>
                </a:tc>
                <a:tc>
                  <a:txBody>
                    <a:bodyPr/>
                    <a:lstStyle/>
                    <a:p>
                      <a:r>
                        <a:rPr lang="nb-NO" sz="1000" dirty="0"/>
                        <a:t>25</a:t>
                      </a:r>
                    </a:p>
                    <a:p>
                      <a:endParaRPr lang="nb-NO" sz="1000" dirty="0"/>
                    </a:p>
                  </a:txBody>
                  <a:tcPr/>
                </a:tc>
                <a:tc>
                  <a:txBody>
                    <a:bodyPr/>
                    <a:lstStyle/>
                    <a:p>
                      <a:r>
                        <a:rPr lang="nb-NO" sz="1000" dirty="0"/>
                        <a:t>26</a:t>
                      </a:r>
                    </a:p>
                  </a:txBody>
                  <a:tcPr/>
                </a:tc>
                <a:tc>
                  <a:txBody>
                    <a:bodyPr/>
                    <a:lstStyle/>
                    <a:p>
                      <a:r>
                        <a:rPr lang="nb-NO" sz="1000" dirty="0"/>
                        <a:t>27</a:t>
                      </a:r>
                    </a:p>
                  </a:txBody>
                  <a:tcPr/>
                </a:tc>
                <a:tc>
                  <a:txBody>
                    <a:bodyPr/>
                    <a:lstStyle/>
                    <a:p>
                      <a:r>
                        <a:rPr lang="nb-NO" sz="1000" dirty="0"/>
                        <a:t>28</a:t>
                      </a:r>
                    </a:p>
                  </a:txBody>
                  <a:tcPr/>
                </a:tc>
                <a:tc>
                  <a:txBody>
                    <a:bodyPr/>
                    <a:lstStyle/>
                    <a:p>
                      <a:endParaRPr lang="nb-NO" sz="1000" dirty="0"/>
                    </a:p>
                    <a:p>
                      <a:endParaRPr lang="nb-NO" sz="1000" dirty="0"/>
                    </a:p>
                  </a:txBody>
                  <a:tcPr/>
                </a:tc>
                <a:tc>
                  <a:txBody>
                    <a:bodyPr/>
                    <a:lstStyle/>
                    <a:p>
                      <a:endParaRPr lang="nb-NO" sz="1000" dirty="0"/>
                    </a:p>
                  </a:txBody>
                  <a:tcPr/>
                </a:tc>
                <a:tc>
                  <a:txBody>
                    <a:bodyPr/>
                    <a:lstStyle/>
                    <a:p>
                      <a:endParaRPr lang="nb-NO" sz="1000" dirty="0"/>
                    </a:p>
                  </a:txBody>
                  <a:tcPr/>
                </a:tc>
                <a:extLst>
                  <a:ext uri="{0D108BD9-81ED-4DB2-BD59-A6C34878D82A}">
                    <a16:rowId xmlns:a16="http://schemas.microsoft.com/office/drawing/2014/main" val="10005"/>
                  </a:ext>
                </a:extLst>
              </a:tr>
            </a:tbl>
          </a:graphicData>
        </a:graphic>
      </p:graphicFrame>
      <p:pic>
        <p:nvPicPr>
          <p:cNvPr id="8197" name="Picture 5" descr="C:\Users\Tusenfryd\AppData\Local\Microsoft\Windows\Temporary Internet Files\Content.IE5\RQX8CPAH\MC900423433[1].wmf"/>
          <p:cNvPicPr>
            <a:picLocks noChangeAspect="1" noChangeArrowheads="1"/>
          </p:cNvPicPr>
          <p:nvPr/>
        </p:nvPicPr>
        <p:blipFill>
          <a:blip r:embed="rId2" cstate="print"/>
          <a:srcRect/>
          <a:stretch>
            <a:fillRect/>
          </a:stretch>
        </p:blipFill>
        <p:spPr bwMode="auto">
          <a:xfrm>
            <a:off x="5580112" y="260648"/>
            <a:ext cx="913486" cy="581101"/>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innhold 3"/>
          <p:cNvSpPr>
            <a:spLocks noGrp="1"/>
          </p:cNvSpPr>
          <p:nvPr>
            <p:ph sz="half" idx="1"/>
          </p:nvPr>
        </p:nvSpPr>
        <p:spPr>
          <a:xfrm>
            <a:off x="611560" y="1034837"/>
            <a:ext cx="3993634" cy="5554117"/>
          </a:xfrm>
        </p:spPr>
        <p:txBody>
          <a:bodyPr>
            <a:noAutofit/>
          </a:bodyPr>
          <a:lstStyle/>
          <a:p>
            <a:pPr>
              <a:lnSpc>
                <a:spcPct val="100000"/>
              </a:lnSpc>
              <a:buNone/>
            </a:pPr>
            <a:r>
              <a:rPr lang="nb-NO" sz="1400" dirty="0">
                <a:solidFill>
                  <a:schemeClr val="tx1"/>
                </a:solidFill>
                <a:latin typeface="Arial" panose="020B0604020202020204" pitchFamily="34" charset="0"/>
                <a:cs typeface="Arial" panose="020B0604020202020204" pitchFamily="34" charset="0"/>
              </a:rPr>
              <a:t>    Leken skal ha en framtredende plass i barns liv i barnehagen. Den har en egenverdi og er en viktig side ved barnekulturen.</a:t>
            </a:r>
          </a:p>
          <a:p>
            <a:pPr>
              <a:lnSpc>
                <a:spcPct val="100000"/>
              </a:lnSpc>
              <a:buNone/>
            </a:pPr>
            <a:r>
              <a:rPr lang="nb-NO" sz="1400" dirty="0">
                <a:solidFill>
                  <a:schemeClr val="tx1"/>
                </a:solidFill>
                <a:latin typeface="Arial" panose="020B0604020202020204" pitchFamily="34" charset="0"/>
                <a:cs typeface="Arial" panose="020B0604020202020204" pitchFamily="34" charset="0"/>
              </a:rPr>
              <a:t>	Leken har mange uttrykksformer og kan føre til forståelse og vennskap på tvers av alder og språklig og kulturell ulikhet. I et </a:t>
            </a:r>
            <a:r>
              <a:rPr lang="nb-NO" sz="1400" dirty="0" err="1">
                <a:solidFill>
                  <a:schemeClr val="tx1"/>
                </a:solidFill>
                <a:latin typeface="Arial" panose="020B0604020202020204" pitchFamily="34" charset="0"/>
                <a:cs typeface="Arial" panose="020B0604020202020204" pitchFamily="34" charset="0"/>
              </a:rPr>
              <a:t>lekefellesskap</a:t>
            </a:r>
            <a:r>
              <a:rPr lang="nb-NO" sz="1400" dirty="0">
                <a:solidFill>
                  <a:schemeClr val="tx1"/>
                </a:solidFill>
                <a:latin typeface="Arial" panose="020B0604020202020204" pitchFamily="34" charset="0"/>
                <a:cs typeface="Arial" panose="020B0604020202020204" pitchFamily="34" charset="0"/>
              </a:rPr>
              <a:t> legges grunnlag for barns vennskap med hverandre. Å få delta i lek og få venner er grunnlaget for barns trivsel og meningsskaping i barnehagen.</a:t>
            </a:r>
          </a:p>
          <a:p>
            <a:pPr>
              <a:lnSpc>
                <a:spcPct val="100000"/>
              </a:lnSpc>
              <a:buNone/>
            </a:pPr>
            <a:r>
              <a:rPr lang="nb-NO" sz="1400" dirty="0">
                <a:solidFill>
                  <a:schemeClr val="tx1"/>
                </a:solidFill>
                <a:latin typeface="Arial" panose="020B0604020202020204" pitchFamily="34" charset="0"/>
                <a:cs typeface="Arial" panose="020B0604020202020204" pitchFamily="34" charset="0"/>
              </a:rPr>
              <a:t>    I samhandling med hverandre legges grunnlaget for læring og sosial kompetanse. På den andre siden kan makt og utestenging i leken hindre vennskap og gode relasjoner.</a:t>
            </a:r>
          </a:p>
          <a:p>
            <a:pPr>
              <a:lnSpc>
                <a:spcPct val="100000"/>
              </a:lnSpc>
              <a:buNone/>
            </a:pPr>
            <a:r>
              <a:rPr lang="nb-NO" sz="1400" dirty="0">
                <a:solidFill>
                  <a:schemeClr val="tx1"/>
                </a:solidFill>
                <a:latin typeface="Arial" panose="020B0604020202020204" pitchFamily="34" charset="0"/>
                <a:cs typeface="Arial" panose="020B0604020202020204" pitchFamily="34" charset="0"/>
              </a:rPr>
              <a:t>    Barn lærer og utvikler en sammensatt kompetanse gjennom leken. Ved å late som  går barn inn i sin egen forestillingsverden. De tar andres perspektiv og gir form til tanker og følelser. Gjennom utforsking og samtale om verden og fenomener skaffer de seg kunnskap og innsikt på mange områder. Lek med den fysiske verden både ute og inne innebærer utforsking og bearbeiding av inntrykk.</a:t>
            </a:r>
          </a:p>
          <a:p>
            <a:pPr>
              <a:lnSpc>
                <a:spcPct val="100000"/>
              </a:lnSpc>
              <a:buNone/>
            </a:pPr>
            <a:endParaRPr lang="nb-NO" sz="1400" dirty="0">
              <a:solidFill>
                <a:srgbClr val="FF0000"/>
              </a:solidFill>
            </a:endParaRPr>
          </a:p>
        </p:txBody>
      </p:sp>
      <p:sp>
        <p:nvSpPr>
          <p:cNvPr id="6" name="Plassholder for innhold 5"/>
          <p:cNvSpPr>
            <a:spLocks noGrp="1"/>
          </p:cNvSpPr>
          <p:nvPr>
            <p:ph sz="half" idx="2"/>
          </p:nvPr>
        </p:nvSpPr>
        <p:spPr>
          <a:xfrm>
            <a:off x="4423410" y="1034836"/>
            <a:ext cx="3566160" cy="3546291"/>
          </a:xfrm>
        </p:spPr>
        <p:txBody>
          <a:bodyPr>
            <a:normAutofit fontScale="62500" lnSpcReduction="20000"/>
          </a:bodyPr>
          <a:lstStyle/>
          <a:p>
            <a:pPr>
              <a:lnSpc>
                <a:spcPct val="120000"/>
              </a:lnSpc>
              <a:buNone/>
            </a:pPr>
            <a:r>
              <a:rPr lang="nb-NO" sz="1400" dirty="0">
                <a:solidFill>
                  <a:srgbClr val="FF0000"/>
                </a:solidFill>
              </a:rPr>
              <a:t>	</a:t>
            </a:r>
            <a:r>
              <a:rPr lang="nb-NO" sz="2300" dirty="0">
                <a:solidFill>
                  <a:srgbClr val="0070C0"/>
                </a:solidFill>
                <a:latin typeface="Arial" panose="020B0604020202020204" pitchFamily="34" charset="0"/>
                <a:cs typeface="Arial" panose="020B0604020202020204" pitchFamily="34" charset="0"/>
              </a:rPr>
              <a:t>I Byhaugen barnehage er leken en stor del av barnas hverdag. Personalet skal støtte, delta, veilede, inspirere og videreutvikle barnas lekekompetanse.</a:t>
            </a:r>
          </a:p>
          <a:p>
            <a:pPr>
              <a:lnSpc>
                <a:spcPct val="120000"/>
              </a:lnSpc>
              <a:buNone/>
            </a:pPr>
            <a:r>
              <a:rPr lang="nb-NO" sz="2300" dirty="0">
                <a:solidFill>
                  <a:srgbClr val="0070C0"/>
                </a:solidFill>
                <a:latin typeface="Arial" panose="020B0604020202020204" pitchFamily="34" charset="0"/>
                <a:cs typeface="Arial" panose="020B0604020202020204" pitchFamily="34" charset="0"/>
              </a:rPr>
              <a:t>    En dag i uken har vi i utetiden </a:t>
            </a:r>
            <a:r>
              <a:rPr lang="nb-NO" sz="2300" dirty="0" err="1">
                <a:solidFill>
                  <a:srgbClr val="0070C0"/>
                </a:solidFill>
                <a:latin typeface="Arial" panose="020B0604020202020204" pitchFamily="34" charset="0"/>
                <a:cs typeface="Arial" panose="020B0604020202020204" pitchFamily="34" charset="0"/>
              </a:rPr>
              <a:t>lekefri</a:t>
            </a:r>
            <a:r>
              <a:rPr lang="nb-NO" sz="2300" dirty="0">
                <a:solidFill>
                  <a:srgbClr val="0070C0"/>
                </a:solidFill>
                <a:latin typeface="Arial" panose="020B0604020202020204" pitchFamily="34" charset="0"/>
                <a:cs typeface="Arial" panose="020B0604020202020204" pitchFamily="34" charset="0"/>
              </a:rPr>
              <a:t> dag. Da tar vi ikke tar frem bøtter, spader og sykler. Vi ønsker å oppmuntre barna til å ta i bruk deres fantasi. En pinne er ikke bare en pinne; den kan være ett dyr, en </a:t>
            </a:r>
            <a:r>
              <a:rPr lang="nb-NO" sz="2300" dirty="0" err="1">
                <a:solidFill>
                  <a:srgbClr val="0070C0"/>
                </a:solidFill>
                <a:latin typeface="Arial" panose="020B0604020202020204" pitchFamily="34" charset="0"/>
                <a:cs typeface="Arial" panose="020B0604020202020204" pitchFamily="34" charset="0"/>
              </a:rPr>
              <a:t>gåstokk</a:t>
            </a:r>
            <a:r>
              <a:rPr lang="nb-NO" sz="2300" dirty="0">
                <a:solidFill>
                  <a:srgbClr val="0070C0"/>
                </a:solidFill>
                <a:latin typeface="Arial" panose="020B0604020202020204" pitchFamily="34" charset="0"/>
                <a:cs typeface="Arial" panose="020B0604020202020204" pitchFamily="34" charset="0"/>
              </a:rPr>
              <a:t>, en spade eller brukes til å bygge hytter. I fantasien finnes det ingen grenser for hva en pinne kan brukes til. </a:t>
            </a:r>
          </a:p>
        </p:txBody>
      </p:sp>
      <p:sp>
        <p:nvSpPr>
          <p:cNvPr id="7" name="Plassholder for bunntekst 6"/>
          <p:cNvSpPr>
            <a:spLocks noGrp="1"/>
          </p:cNvSpPr>
          <p:nvPr>
            <p:ph type="ftr" sz="quarter" idx="11"/>
          </p:nvPr>
        </p:nvSpPr>
        <p:spPr/>
        <p:txBody>
          <a:bodyPr/>
          <a:lstStyle/>
          <a:p>
            <a:r>
              <a:rPr lang="nb-NO" dirty="0">
                <a:solidFill>
                  <a:schemeClr val="tx1"/>
                </a:solidFill>
              </a:rPr>
              <a:t>22</a:t>
            </a:r>
          </a:p>
        </p:txBody>
      </p:sp>
      <p:sp>
        <p:nvSpPr>
          <p:cNvPr id="3" name="Plassholder for tekst 2"/>
          <p:cNvSpPr>
            <a:spLocks noGrp="1"/>
          </p:cNvSpPr>
          <p:nvPr>
            <p:ph type="body" idx="4294967295"/>
          </p:nvPr>
        </p:nvSpPr>
        <p:spPr>
          <a:xfrm>
            <a:off x="857250" y="603037"/>
            <a:ext cx="7459166" cy="431800"/>
          </a:xfrm>
        </p:spPr>
        <p:txBody>
          <a:bodyPr>
            <a:normAutofit/>
          </a:bodyPr>
          <a:lstStyle/>
          <a:p>
            <a:pPr marL="34290" indent="0" algn="ctr">
              <a:buNone/>
            </a:pPr>
            <a:r>
              <a:rPr lang="nb-NO" sz="2000" b="1" dirty="0">
                <a:latin typeface="Arial" panose="020B0604020202020204" pitchFamily="34" charset="0"/>
                <a:cs typeface="Arial" panose="020B0604020202020204" pitchFamily="34" charset="0"/>
              </a:rPr>
              <a:t>Lekens verdi i barnehagen</a:t>
            </a:r>
          </a:p>
        </p:txBody>
      </p:sp>
      <p:sp>
        <p:nvSpPr>
          <p:cNvPr id="10" name="TekstSylinder 9"/>
          <p:cNvSpPr txBox="1"/>
          <p:nvPr/>
        </p:nvSpPr>
        <p:spPr>
          <a:xfrm>
            <a:off x="4788024" y="1196753"/>
            <a:ext cx="3672408" cy="646331"/>
          </a:xfrm>
          <a:prstGeom prst="rect">
            <a:avLst/>
          </a:prstGeom>
          <a:noFill/>
        </p:spPr>
        <p:txBody>
          <a:bodyPr wrap="square" rtlCol="0">
            <a:spAutoFit/>
          </a:bodyPr>
          <a:lstStyle/>
          <a:p>
            <a:endParaRPr lang="nb-NO" dirty="0">
              <a:solidFill>
                <a:srgbClr val="FF0000"/>
              </a:solidFill>
            </a:endParaRPr>
          </a:p>
          <a:p>
            <a:endParaRPr lang="nb-NO" dirty="0">
              <a:solidFill>
                <a:srgbClr val="FF0000"/>
              </a:solidFill>
            </a:endParaRPr>
          </a:p>
        </p:txBody>
      </p:sp>
      <p:pic>
        <p:nvPicPr>
          <p:cNvPr id="12" name="Bilde 11">
            <a:extLst>
              <a:ext uri="{FF2B5EF4-FFF2-40B4-BE49-F238E27FC236}">
                <a16:creationId xmlns:a16="http://schemas.microsoft.com/office/drawing/2014/main" id="{D5A87DA4-BDD7-408A-B4CC-A9A363D3E6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9825" y="3811895"/>
            <a:ext cx="2232248" cy="1631942"/>
          </a:xfrm>
          <a:prstGeom prst="rect">
            <a:avLst/>
          </a:prstGeom>
        </p:spPr>
      </p:pic>
      <p:pic>
        <p:nvPicPr>
          <p:cNvPr id="9" name="Bilde 8">
            <a:extLst>
              <a:ext uri="{FF2B5EF4-FFF2-40B4-BE49-F238E27FC236}">
                <a16:creationId xmlns:a16="http://schemas.microsoft.com/office/drawing/2014/main" id="{309709E9-040A-46D6-9BFD-5455A804E8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40" y="4885362"/>
            <a:ext cx="2327063" cy="1678212"/>
          </a:xfrm>
          <a:prstGeom prst="rect">
            <a:avLst/>
          </a:prstGeom>
        </p:spPr>
      </p:pic>
    </p:spTree>
    <p:extLst>
      <p:ext uri="{BB962C8B-B14F-4D97-AF65-F5344CB8AC3E}">
        <p14:creationId xmlns:p14="http://schemas.microsoft.com/office/powerpoint/2010/main" val="3343063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467544" y="260648"/>
            <a:ext cx="8229600" cy="648071"/>
          </a:xfrm>
        </p:spPr>
        <p:txBody>
          <a:bodyPr>
            <a:normAutofit/>
          </a:bodyPr>
          <a:lstStyle/>
          <a:p>
            <a:r>
              <a:rPr lang="nb-NO" sz="3600" dirty="0">
                <a:latin typeface="Arial" panose="020B0604020202020204" pitchFamily="34" charset="0"/>
                <a:cs typeface="Arial" panose="020B0604020202020204" pitchFamily="34" charset="0"/>
              </a:rPr>
              <a:t>Mars</a:t>
            </a:r>
            <a:endParaRPr lang="nb-NO" sz="1600" dirty="0">
              <a:latin typeface="Arial" panose="020B0604020202020204" pitchFamily="34" charset="0"/>
              <a:cs typeface="Arial" panose="020B0604020202020204" pitchFamily="34" charset="0"/>
            </a:endParaRPr>
          </a:p>
        </p:txBody>
      </p:sp>
      <p:sp>
        <p:nvSpPr>
          <p:cNvPr id="5" name="Undertittel 4"/>
          <p:cNvSpPr>
            <a:spLocks noGrp="1"/>
          </p:cNvSpPr>
          <p:nvPr>
            <p:ph type="subTitle" idx="1"/>
          </p:nvPr>
        </p:nvSpPr>
        <p:spPr>
          <a:xfrm>
            <a:off x="323528" y="6093296"/>
            <a:ext cx="9144000" cy="620688"/>
          </a:xfrm>
        </p:spPr>
        <p:txBody>
          <a:bodyPr>
            <a:normAutofit/>
          </a:bodyPr>
          <a:lstStyle/>
          <a:p>
            <a:pPr algn="l"/>
            <a:r>
              <a:rPr lang="nb-NO" sz="800" dirty="0">
                <a:solidFill>
                  <a:schemeClr val="tx1"/>
                </a:solidFill>
              </a:rPr>
              <a:t>	Kontoret     51566611/91146185		Naturgruppa   90294320	Tusenfryd    48953856		post@byhaugen-barnehage.no</a:t>
            </a:r>
          </a:p>
          <a:p>
            <a:pPr algn="l"/>
            <a:r>
              <a:rPr lang="nb-NO" sz="800" dirty="0">
                <a:solidFill>
                  <a:schemeClr val="tx1"/>
                </a:solidFill>
              </a:rPr>
              <a:t>	Rødkløver   48953607		Hvitveis            48944046	Blåklokke     48942953		www.byhaugen-barnehage.no</a:t>
            </a:r>
          </a:p>
        </p:txBody>
      </p:sp>
      <p:graphicFrame>
        <p:nvGraphicFramePr>
          <p:cNvPr id="4" name="Plassholder for innhold 3"/>
          <p:cNvGraphicFramePr>
            <a:graphicFrameLocks noGrp="1"/>
          </p:cNvGraphicFramePr>
          <p:nvPr>
            <p:ph idx="4294967295"/>
            <p:extLst>
              <p:ext uri="{D42A27DB-BD31-4B8C-83A1-F6EECF244321}">
                <p14:modId xmlns:p14="http://schemas.microsoft.com/office/powerpoint/2010/main" val="568976287"/>
              </p:ext>
            </p:extLst>
          </p:nvPr>
        </p:nvGraphicFramePr>
        <p:xfrm>
          <a:off x="467544" y="929779"/>
          <a:ext cx="8229600" cy="4922185"/>
        </p:xfrm>
        <a:graphic>
          <a:graphicData uri="http://schemas.openxmlformats.org/drawingml/2006/table">
            <a:tbl>
              <a:tblPr firstRow="1" bandRow="1">
                <a:tableStyleId>{073A0DAA-6AF3-43AB-8588-CEC1D06C72B9}</a:tableStyleId>
              </a:tblPr>
              <a:tblGrid>
                <a:gridCol w="432048">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gridCol w="1296144">
                  <a:extLst>
                    <a:ext uri="{9D8B030D-6E8A-4147-A177-3AD203B41FA5}">
                      <a16:colId xmlns:a16="http://schemas.microsoft.com/office/drawing/2014/main" val="20004"/>
                    </a:ext>
                  </a:extLst>
                </a:gridCol>
                <a:gridCol w="1296144">
                  <a:extLst>
                    <a:ext uri="{9D8B030D-6E8A-4147-A177-3AD203B41FA5}">
                      <a16:colId xmlns:a16="http://schemas.microsoft.com/office/drawing/2014/main" val="20005"/>
                    </a:ext>
                  </a:extLst>
                </a:gridCol>
                <a:gridCol w="648072">
                  <a:extLst>
                    <a:ext uri="{9D8B030D-6E8A-4147-A177-3AD203B41FA5}">
                      <a16:colId xmlns:a16="http://schemas.microsoft.com/office/drawing/2014/main" val="20006"/>
                    </a:ext>
                  </a:extLst>
                </a:gridCol>
                <a:gridCol w="740768">
                  <a:extLst>
                    <a:ext uri="{9D8B030D-6E8A-4147-A177-3AD203B41FA5}">
                      <a16:colId xmlns:a16="http://schemas.microsoft.com/office/drawing/2014/main" val="20007"/>
                    </a:ext>
                  </a:extLst>
                </a:gridCol>
              </a:tblGrid>
              <a:tr h="288032">
                <a:tc>
                  <a:txBody>
                    <a:bodyPr/>
                    <a:lstStyle/>
                    <a:p>
                      <a:r>
                        <a:rPr lang="nb-NO" sz="1100" dirty="0"/>
                        <a:t>Uke</a:t>
                      </a:r>
                    </a:p>
                  </a:txBody>
                  <a:tcPr/>
                </a:tc>
                <a:tc>
                  <a:txBody>
                    <a:bodyPr/>
                    <a:lstStyle/>
                    <a:p>
                      <a:r>
                        <a:rPr lang="nb-NO" sz="1100" dirty="0"/>
                        <a:t>Mandag</a:t>
                      </a:r>
                    </a:p>
                  </a:txBody>
                  <a:tcPr/>
                </a:tc>
                <a:tc>
                  <a:txBody>
                    <a:bodyPr/>
                    <a:lstStyle/>
                    <a:p>
                      <a:r>
                        <a:rPr lang="nb-NO" sz="1100" dirty="0"/>
                        <a:t>Tirsdag</a:t>
                      </a:r>
                    </a:p>
                  </a:txBody>
                  <a:tcPr/>
                </a:tc>
                <a:tc>
                  <a:txBody>
                    <a:bodyPr/>
                    <a:lstStyle/>
                    <a:p>
                      <a:r>
                        <a:rPr lang="nb-NO" sz="1100" dirty="0"/>
                        <a:t>Onsdag</a:t>
                      </a:r>
                    </a:p>
                  </a:txBody>
                  <a:tcPr/>
                </a:tc>
                <a:tc>
                  <a:txBody>
                    <a:bodyPr/>
                    <a:lstStyle/>
                    <a:p>
                      <a:r>
                        <a:rPr lang="nb-NO" sz="1100" dirty="0"/>
                        <a:t>Torsdag</a:t>
                      </a:r>
                    </a:p>
                  </a:txBody>
                  <a:tcPr/>
                </a:tc>
                <a:tc>
                  <a:txBody>
                    <a:bodyPr/>
                    <a:lstStyle/>
                    <a:p>
                      <a:r>
                        <a:rPr lang="nb-NO" sz="1100" dirty="0"/>
                        <a:t>Fredag</a:t>
                      </a:r>
                    </a:p>
                  </a:txBody>
                  <a:tcPr/>
                </a:tc>
                <a:tc>
                  <a:txBody>
                    <a:bodyPr/>
                    <a:lstStyle/>
                    <a:p>
                      <a:r>
                        <a:rPr lang="nb-NO" sz="1100" dirty="0"/>
                        <a:t>Lørdag</a:t>
                      </a:r>
                    </a:p>
                  </a:txBody>
                  <a:tcPr/>
                </a:tc>
                <a:tc>
                  <a:txBody>
                    <a:bodyPr/>
                    <a:lstStyle/>
                    <a:p>
                      <a:r>
                        <a:rPr lang="nb-NO" sz="1100" dirty="0"/>
                        <a:t>Søndag</a:t>
                      </a:r>
                    </a:p>
                  </a:txBody>
                  <a:tcPr/>
                </a:tc>
                <a:extLst>
                  <a:ext uri="{0D108BD9-81ED-4DB2-BD59-A6C34878D82A}">
                    <a16:rowId xmlns:a16="http://schemas.microsoft.com/office/drawing/2014/main" val="10000"/>
                  </a:ext>
                </a:extLst>
              </a:tr>
              <a:tr h="926416">
                <a:tc>
                  <a:txBody>
                    <a:bodyPr/>
                    <a:lstStyle/>
                    <a:p>
                      <a:r>
                        <a:rPr lang="nb-NO" sz="1050" dirty="0"/>
                        <a:t>9</a:t>
                      </a:r>
                    </a:p>
                  </a:txBody>
                  <a:tcPr/>
                </a:tc>
                <a:tc>
                  <a:txBody>
                    <a:bodyPr/>
                    <a:lstStyle/>
                    <a:p>
                      <a:endParaRPr lang="nb-NO" sz="1050" dirty="0"/>
                    </a:p>
                  </a:txBody>
                  <a:tcPr/>
                </a:tc>
                <a:tc>
                  <a:txBody>
                    <a:bodyPr/>
                    <a:lstStyle/>
                    <a:p>
                      <a:endParaRPr lang="nb-NO" sz="1050" dirty="0"/>
                    </a:p>
                  </a:txBody>
                  <a:tcPr/>
                </a:tc>
                <a:tc>
                  <a:txBody>
                    <a:bodyPr/>
                    <a:lstStyle/>
                    <a:p>
                      <a:endParaRPr lang="nb-NO" sz="1050" dirty="0"/>
                    </a:p>
                  </a:txBody>
                  <a:tcPr/>
                </a:tc>
                <a:tc>
                  <a:txBody>
                    <a:bodyPr/>
                    <a:lstStyle/>
                    <a:p>
                      <a:endParaRPr lang="nb-NO" sz="105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050" dirty="0"/>
                        <a:t>1</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050" dirty="0"/>
                    </a:p>
                    <a:p>
                      <a:pPr marL="0" marR="0" indent="0" algn="l" defTabSz="914400" rtl="0" eaLnBrk="1" fontAlgn="auto" latinLnBrk="0" hangingPunct="1">
                        <a:lnSpc>
                          <a:spcPct val="100000"/>
                        </a:lnSpc>
                        <a:spcBef>
                          <a:spcPts val="0"/>
                        </a:spcBef>
                        <a:spcAft>
                          <a:spcPts val="0"/>
                        </a:spcAft>
                        <a:buClrTx/>
                        <a:buSzTx/>
                        <a:buFontTx/>
                        <a:buNone/>
                        <a:tabLst/>
                        <a:defRPr/>
                      </a:pPr>
                      <a:r>
                        <a:rPr lang="nb-NO" sz="1050" dirty="0"/>
                        <a:t>Fellessamling</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050" dirty="0"/>
                    </a:p>
                  </a:txBody>
                  <a:tcPr/>
                </a:tc>
                <a:tc>
                  <a:txBody>
                    <a:bodyPr/>
                    <a:lstStyle/>
                    <a:p>
                      <a:r>
                        <a:rPr lang="nb-NO" sz="1050" dirty="0"/>
                        <a:t>2</a:t>
                      </a:r>
                    </a:p>
                  </a:txBody>
                  <a:tcPr/>
                </a:tc>
                <a:tc>
                  <a:txBody>
                    <a:bodyPr/>
                    <a:lstStyle/>
                    <a:p>
                      <a:r>
                        <a:rPr lang="nb-NO" sz="1050" dirty="0"/>
                        <a:t>3</a:t>
                      </a:r>
                    </a:p>
                    <a:p>
                      <a:endParaRPr lang="nb-NO" sz="1050" dirty="0"/>
                    </a:p>
                    <a:p>
                      <a:r>
                        <a:rPr lang="nb-NO" sz="1050" dirty="0"/>
                        <a:t>Fastelavn</a:t>
                      </a:r>
                    </a:p>
                  </a:txBody>
                  <a:tcPr/>
                </a:tc>
                <a:extLst>
                  <a:ext uri="{0D108BD9-81ED-4DB2-BD59-A6C34878D82A}">
                    <a16:rowId xmlns:a16="http://schemas.microsoft.com/office/drawing/2014/main" val="10001"/>
                  </a:ext>
                </a:extLst>
              </a:tr>
              <a:tr h="942873">
                <a:tc>
                  <a:txBody>
                    <a:bodyPr/>
                    <a:lstStyle/>
                    <a:p>
                      <a:r>
                        <a:rPr lang="nb-NO" sz="1050" dirty="0"/>
                        <a:t>10</a:t>
                      </a:r>
                    </a:p>
                  </a:txBody>
                  <a:tcPr/>
                </a:tc>
                <a:tc>
                  <a:txBody>
                    <a:bodyPr/>
                    <a:lstStyle/>
                    <a:p>
                      <a:r>
                        <a:rPr lang="nb-NO" sz="1050" dirty="0"/>
                        <a:t>4</a:t>
                      </a:r>
                    </a:p>
                    <a:p>
                      <a:endParaRPr lang="nb-NO" sz="1050" dirty="0"/>
                    </a:p>
                    <a:p>
                      <a:endParaRPr lang="nb-NO" sz="1050" dirty="0"/>
                    </a:p>
                    <a:p>
                      <a:r>
                        <a:rPr lang="nb-NO" sz="1050" dirty="0"/>
                        <a:t>      Bollemandag</a:t>
                      </a:r>
                    </a:p>
                    <a:p>
                      <a:r>
                        <a:rPr lang="nb-NO" sz="1050" dirty="0"/>
                        <a:t>             </a:t>
                      </a:r>
                    </a:p>
                  </a:txBody>
                  <a:tcPr/>
                </a:tc>
                <a:tc>
                  <a:txBody>
                    <a:bodyPr/>
                    <a:lstStyle/>
                    <a:p>
                      <a:r>
                        <a:rPr lang="nb-NO" sz="1050" dirty="0"/>
                        <a:t>5</a:t>
                      </a:r>
                    </a:p>
                  </a:txBody>
                  <a:tcPr/>
                </a:tc>
                <a:tc>
                  <a:txBody>
                    <a:bodyPr/>
                    <a:lstStyle/>
                    <a:p>
                      <a:r>
                        <a:rPr lang="nb-NO" sz="1050" dirty="0"/>
                        <a:t>6</a:t>
                      </a:r>
                    </a:p>
                  </a:txBody>
                  <a:tcPr/>
                </a:tc>
                <a:tc>
                  <a:txBody>
                    <a:bodyPr/>
                    <a:lstStyle/>
                    <a:p>
                      <a:r>
                        <a:rPr lang="nb-NO" sz="1050" dirty="0"/>
                        <a:t>7</a:t>
                      </a:r>
                    </a:p>
                  </a:txBody>
                  <a:tcPr/>
                </a:tc>
                <a:tc>
                  <a:txBody>
                    <a:bodyPr/>
                    <a:lstStyle/>
                    <a:p>
                      <a:r>
                        <a:rPr lang="nb-NO" sz="1050" dirty="0"/>
                        <a:t>8</a:t>
                      </a:r>
                    </a:p>
                    <a:p>
                      <a:endParaRPr lang="nb-NO" sz="1050" dirty="0"/>
                    </a:p>
                    <a:p>
                      <a:r>
                        <a:rPr lang="nb-NO" sz="1050" dirty="0"/>
                        <a:t>Fellessamling</a:t>
                      </a:r>
                    </a:p>
                  </a:txBody>
                  <a:tcPr/>
                </a:tc>
                <a:tc>
                  <a:txBody>
                    <a:bodyPr/>
                    <a:lstStyle/>
                    <a:p>
                      <a:r>
                        <a:rPr lang="nb-NO" sz="1050" dirty="0"/>
                        <a:t>9</a:t>
                      </a:r>
                    </a:p>
                  </a:txBody>
                  <a:tcPr/>
                </a:tc>
                <a:tc>
                  <a:txBody>
                    <a:bodyPr/>
                    <a:lstStyle/>
                    <a:p>
                      <a:r>
                        <a:rPr lang="nb-NO" sz="1050" dirty="0"/>
                        <a:t>10</a:t>
                      </a:r>
                    </a:p>
                  </a:txBody>
                  <a:tcPr/>
                </a:tc>
                <a:extLst>
                  <a:ext uri="{0D108BD9-81ED-4DB2-BD59-A6C34878D82A}">
                    <a16:rowId xmlns:a16="http://schemas.microsoft.com/office/drawing/2014/main" val="10002"/>
                  </a:ext>
                </a:extLst>
              </a:tr>
              <a:tr h="942873">
                <a:tc>
                  <a:txBody>
                    <a:bodyPr/>
                    <a:lstStyle/>
                    <a:p>
                      <a:r>
                        <a:rPr lang="nb-NO" sz="1050" dirty="0"/>
                        <a:t>11</a:t>
                      </a:r>
                    </a:p>
                  </a:txBody>
                  <a:tcPr/>
                </a:tc>
                <a:tc>
                  <a:txBody>
                    <a:bodyPr/>
                    <a:lstStyle/>
                    <a:p>
                      <a:r>
                        <a:rPr lang="nb-NO" sz="1050" dirty="0"/>
                        <a:t>11</a:t>
                      </a:r>
                    </a:p>
                  </a:txBody>
                  <a:tcPr/>
                </a:tc>
                <a:tc>
                  <a:txBody>
                    <a:bodyPr/>
                    <a:lstStyle/>
                    <a:p>
                      <a:r>
                        <a:rPr lang="nb-NO" sz="1050" dirty="0"/>
                        <a:t>12</a:t>
                      </a:r>
                    </a:p>
                  </a:txBody>
                  <a:tcPr/>
                </a:tc>
                <a:tc>
                  <a:txBody>
                    <a:bodyPr/>
                    <a:lstStyle/>
                    <a:p>
                      <a:r>
                        <a:rPr lang="nb-NO" sz="1050" dirty="0"/>
                        <a:t>13</a:t>
                      </a:r>
                    </a:p>
                    <a:p>
                      <a:endParaRPr lang="nb-NO" sz="1050" dirty="0"/>
                    </a:p>
                  </a:txBody>
                  <a:tcPr/>
                </a:tc>
                <a:tc>
                  <a:txBody>
                    <a:bodyPr/>
                    <a:lstStyle/>
                    <a:p>
                      <a:r>
                        <a:rPr lang="nb-NO" sz="1050" dirty="0"/>
                        <a:t>14</a:t>
                      </a:r>
                    </a:p>
                    <a:p>
                      <a:endParaRPr lang="nb-NO" sz="1050" dirty="0"/>
                    </a:p>
                  </a:txBody>
                  <a:tcPr/>
                </a:tc>
                <a:tc>
                  <a:txBody>
                    <a:bodyPr/>
                    <a:lstStyle/>
                    <a:p>
                      <a:r>
                        <a:rPr lang="nb-NO" sz="1050" dirty="0"/>
                        <a:t>15</a:t>
                      </a:r>
                    </a:p>
                    <a:p>
                      <a:endParaRPr lang="nb-NO" sz="1050" dirty="0"/>
                    </a:p>
                    <a:p>
                      <a:r>
                        <a:rPr lang="nb-NO" sz="1050" dirty="0"/>
                        <a:t>Fellessamling</a:t>
                      </a:r>
                    </a:p>
                  </a:txBody>
                  <a:tcPr/>
                </a:tc>
                <a:tc>
                  <a:txBody>
                    <a:bodyPr/>
                    <a:lstStyle/>
                    <a:p>
                      <a:r>
                        <a:rPr lang="nb-NO" sz="1050" dirty="0"/>
                        <a:t>16</a:t>
                      </a:r>
                    </a:p>
                  </a:txBody>
                  <a:tcPr/>
                </a:tc>
                <a:tc>
                  <a:txBody>
                    <a:bodyPr/>
                    <a:lstStyle/>
                    <a:p>
                      <a:r>
                        <a:rPr lang="nb-NO" sz="1050" dirty="0"/>
                        <a:t>17</a:t>
                      </a:r>
                    </a:p>
                  </a:txBody>
                  <a:tcPr/>
                </a:tc>
                <a:extLst>
                  <a:ext uri="{0D108BD9-81ED-4DB2-BD59-A6C34878D82A}">
                    <a16:rowId xmlns:a16="http://schemas.microsoft.com/office/drawing/2014/main" val="10003"/>
                  </a:ext>
                </a:extLst>
              </a:tr>
              <a:tr h="942873">
                <a:tc>
                  <a:txBody>
                    <a:bodyPr/>
                    <a:lstStyle/>
                    <a:p>
                      <a:r>
                        <a:rPr lang="nb-NO" sz="1050" dirty="0"/>
                        <a:t>12</a:t>
                      </a:r>
                    </a:p>
                  </a:txBody>
                  <a:tcPr/>
                </a:tc>
                <a:tc>
                  <a:txBody>
                    <a:bodyPr/>
                    <a:lstStyle/>
                    <a:p>
                      <a:r>
                        <a:rPr lang="nb-NO" sz="1050" dirty="0"/>
                        <a:t>18</a:t>
                      </a:r>
                    </a:p>
                  </a:txBody>
                  <a:tcPr/>
                </a:tc>
                <a:tc>
                  <a:txBody>
                    <a:bodyPr/>
                    <a:lstStyle/>
                    <a:p>
                      <a:r>
                        <a:rPr lang="nb-NO" sz="1050" dirty="0"/>
                        <a:t>19</a:t>
                      </a:r>
                    </a:p>
                  </a:txBody>
                  <a:tcPr/>
                </a:tc>
                <a:tc>
                  <a:txBody>
                    <a:bodyPr/>
                    <a:lstStyle/>
                    <a:p>
                      <a:r>
                        <a:rPr lang="nb-NO" sz="1050" dirty="0"/>
                        <a:t>20</a:t>
                      </a:r>
                    </a:p>
                  </a:txBody>
                  <a:tcPr/>
                </a:tc>
                <a:tc>
                  <a:txBody>
                    <a:bodyPr/>
                    <a:lstStyle/>
                    <a:p>
                      <a:r>
                        <a:rPr lang="nb-NO" sz="1050" dirty="0"/>
                        <a:t>21</a:t>
                      </a:r>
                    </a:p>
                  </a:txBody>
                  <a:tcPr/>
                </a:tc>
                <a:tc>
                  <a:txBody>
                    <a:bodyPr/>
                    <a:lstStyle/>
                    <a:p>
                      <a:r>
                        <a:rPr lang="nb-NO" sz="1050" dirty="0"/>
                        <a:t>22</a:t>
                      </a:r>
                    </a:p>
                    <a:p>
                      <a:endParaRPr lang="nb-NO" sz="1050" dirty="0"/>
                    </a:p>
                    <a:p>
                      <a:r>
                        <a:rPr lang="nb-NO" sz="1050" dirty="0"/>
                        <a:t>Fellessamling</a:t>
                      </a:r>
                    </a:p>
                  </a:txBody>
                  <a:tcPr/>
                </a:tc>
                <a:tc>
                  <a:txBody>
                    <a:bodyPr/>
                    <a:lstStyle/>
                    <a:p>
                      <a:r>
                        <a:rPr lang="nb-NO" sz="1050" dirty="0"/>
                        <a:t>23</a:t>
                      </a:r>
                    </a:p>
                  </a:txBody>
                  <a:tcPr/>
                </a:tc>
                <a:tc>
                  <a:txBody>
                    <a:bodyPr/>
                    <a:lstStyle/>
                    <a:p>
                      <a:r>
                        <a:rPr lang="nb-NO" sz="1050" dirty="0"/>
                        <a:t>24</a:t>
                      </a:r>
                    </a:p>
                    <a:p>
                      <a:endParaRPr lang="nb-NO" sz="1050" dirty="0"/>
                    </a:p>
                  </a:txBody>
                  <a:tcPr/>
                </a:tc>
                <a:extLst>
                  <a:ext uri="{0D108BD9-81ED-4DB2-BD59-A6C34878D82A}">
                    <a16:rowId xmlns:a16="http://schemas.microsoft.com/office/drawing/2014/main" val="10004"/>
                  </a:ext>
                </a:extLst>
              </a:tr>
              <a:tr h="879118">
                <a:tc>
                  <a:txBody>
                    <a:bodyPr/>
                    <a:lstStyle/>
                    <a:p>
                      <a:r>
                        <a:rPr lang="nb-NO" sz="1050" dirty="0"/>
                        <a:t>13</a:t>
                      </a:r>
                    </a:p>
                  </a:txBody>
                  <a:tcPr/>
                </a:tc>
                <a:tc>
                  <a:txBody>
                    <a:bodyPr/>
                    <a:lstStyle/>
                    <a:p>
                      <a:r>
                        <a:rPr lang="nb-NO" sz="1050" dirty="0"/>
                        <a:t>25</a:t>
                      </a:r>
                    </a:p>
                  </a:txBody>
                  <a:tcPr/>
                </a:tc>
                <a:tc>
                  <a:txBody>
                    <a:bodyPr/>
                    <a:lstStyle/>
                    <a:p>
                      <a:r>
                        <a:rPr lang="nb-NO" sz="1050" dirty="0"/>
                        <a:t>26</a:t>
                      </a:r>
                    </a:p>
                  </a:txBody>
                  <a:tcPr/>
                </a:tc>
                <a:tc>
                  <a:txBody>
                    <a:bodyPr/>
                    <a:lstStyle/>
                    <a:p>
                      <a:r>
                        <a:rPr lang="nb-NO" sz="1050" dirty="0"/>
                        <a:t>27</a:t>
                      </a:r>
                    </a:p>
                    <a:p>
                      <a:endParaRPr lang="nb-NO" sz="1050" dirty="0"/>
                    </a:p>
                    <a:p>
                      <a:endParaRPr lang="nb-NO" sz="1050" dirty="0"/>
                    </a:p>
                  </a:txBody>
                  <a:tcPr/>
                </a:tc>
                <a:tc>
                  <a:txBody>
                    <a:bodyPr/>
                    <a:lstStyle/>
                    <a:p>
                      <a:r>
                        <a:rPr lang="nb-NO" sz="1050" dirty="0"/>
                        <a:t>28</a:t>
                      </a:r>
                    </a:p>
                    <a:p>
                      <a:endParaRPr lang="nb-NO" sz="1050" dirty="0"/>
                    </a:p>
                  </a:txBody>
                  <a:tcPr/>
                </a:tc>
                <a:tc>
                  <a:txBody>
                    <a:bodyPr/>
                    <a:lstStyle/>
                    <a:p>
                      <a:r>
                        <a:rPr lang="nb-NO" sz="1050" dirty="0"/>
                        <a:t>29</a:t>
                      </a:r>
                    </a:p>
                    <a:p>
                      <a:endParaRPr lang="nb-NO" sz="1050" dirty="0"/>
                    </a:p>
                    <a:p>
                      <a:r>
                        <a:rPr lang="nb-NO" sz="1050" dirty="0"/>
                        <a:t>Fellessamling</a:t>
                      </a:r>
                    </a:p>
                  </a:txBody>
                  <a:tcPr/>
                </a:tc>
                <a:tc>
                  <a:txBody>
                    <a:bodyPr/>
                    <a:lstStyle/>
                    <a:p>
                      <a:r>
                        <a:rPr lang="nb-NO" sz="1050" dirty="0"/>
                        <a:t>30</a:t>
                      </a:r>
                    </a:p>
                  </a:txBody>
                  <a:tcPr/>
                </a:tc>
                <a:tc>
                  <a:txBody>
                    <a:bodyPr/>
                    <a:lstStyle/>
                    <a:p>
                      <a:r>
                        <a:rPr lang="nb-NO" sz="1050" dirty="0"/>
                        <a:t>31</a:t>
                      </a:r>
                    </a:p>
                  </a:txBody>
                  <a:tcPr/>
                </a:tc>
                <a:extLst>
                  <a:ext uri="{0D108BD9-81ED-4DB2-BD59-A6C34878D82A}">
                    <a16:rowId xmlns:a16="http://schemas.microsoft.com/office/drawing/2014/main" val="10005"/>
                  </a:ext>
                </a:extLst>
              </a:tr>
            </a:tbl>
          </a:graphicData>
        </a:graphic>
      </p:graphicFrame>
      <p:pic>
        <p:nvPicPr>
          <p:cNvPr id="2052" name="Picture 4" descr="C:\Users\Tusenfryd\AppData\Local\Microsoft\Windows\Temporary Internet Files\Content.IE5\V36MAUZB\MC900441822[1].wmf"/>
          <p:cNvPicPr>
            <a:picLocks noChangeAspect="1" noChangeArrowheads="1"/>
          </p:cNvPicPr>
          <p:nvPr/>
        </p:nvPicPr>
        <p:blipFill>
          <a:blip r:embed="rId2" cstate="print"/>
          <a:srcRect/>
          <a:stretch>
            <a:fillRect/>
          </a:stretch>
        </p:blipFill>
        <p:spPr bwMode="auto">
          <a:xfrm>
            <a:off x="5320777" y="155972"/>
            <a:ext cx="576064" cy="752747"/>
          </a:xfrm>
          <a:prstGeom prst="rect">
            <a:avLst/>
          </a:prstGeom>
          <a:noFill/>
        </p:spPr>
      </p:pic>
      <p:pic>
        <p:nvPicPr>
          <p:cNvPr id="9" name="Bilde 8">
            <a:extLst>
              <a:ext uri="{FF2B5EF4-FFF2-40B4-BE49-F238E27FC236}">
                <a16:creationId xmlns:a16="http://schemas.microsoft.com/office/drawing/2014/main" id="{93AD4CE6-1D32-4C3E-BA6E-EB2DFF0588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1680" y="2276872"/>
            <a:ext cx="403246" cy="28803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tel 14"/>
          <p:cNvSpPr>
            <a:spLocks noGrp="1"/>
          </p:cNvSpPr>
          <p:nvPr>
            <p:ph type="title"/>
          </p:nvPr>
        </p:nvSpPr>
        <p:spPr>
          <a:xfrm>
            <a:off x="857250" y="609600"/>
            <a:ext cx="7406640" cy="371128"/>
          </a:xfrm>
        </p:spPr>
        <p:txBody>
          <a:bodyPr>
            <a:normAutofit/>
          </a:bodyPr>
          <a:lstStyle/>
          <a:p>
            <a:r>
              <a:rPr lang="nb-NO" sz="2000" b="1" dirty="0"/>
              <a:t>      </a:t>
            </a:r>
            <a:r>
              <a:rPr lang="nb-NO" sz="2000" b="1" dirty="0">
                <a:latin typeface="Arial" panose="020B0604020202020204" pitchFamily="34" charset="0"/>
                <a:cs typeface="Arial" panose="020B0604020202020204" pitchFamily="34" charset="0"/>
              </a:rPr>
              <a:t>Mobbing i barnehagen	</a:t>
            </a:r>
            <a:r>
              <a:rPr lang="nb-NO" sz="2000" dirty="0">
                <a:latin typeface="Arial" panose="020B0604020202020204" pitchFamily="34" charset="0"/>
                <a:cs typeface="Arial" panose="020B0604020202020204" pitchFamily="34" charset="0"/>
              </a:rPr>
              <a:t> 		     </a:t>
            </a:r>
            <a:r>
              <a:rPr lang="nb-NO" sz="2000" b="1" dirty="0">
                <a:latin typeface="Arial" panose="020B0604020202020204" pitchFamily="34" charset="0"/>
                <a:cs typeface="Arial" panose="020B0604020202020204" pitchFamily="34" charset="0"/>
              </a:rPr>
              <a:t>Påske</a:t>
            </a:r>
          </a:p>
        </p:txBody>
      </p:sp>
      <p:pic>
        <p:nvPicPr>
          <p:cNvPr id="9" name="Plassholder for innhold 8"/>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157682" y="3991372"/>
            <a:ext cx="3038175" cy="2278631"/>
          </a:xfrm>
        </p:spPr>
      </p:pic>
      <p:sp>
        <p:nvSpPr>
          <p:cNvPr id="6" name="Plassholder for innhold 5"/>
          <p:cNvSpPr>
            <a:spLocks noGrp="1"/>
          </p:cNvSpPr>
          <p:nvPr>
            <p:ph sz="half" idx="2"/>
          </p:nvPr>
        </p:nvSpPr>
        <p:spPr>
          <a:xfrm>
            <a:off x="4697730" y="1124744"/>
            <a:ext cx="3906718" cy="4339635"/>
          </a:xfrm>
        </p:spPr>
        <p:txBody>
          <a:bodyPr>
            <a:normAutofit/>
          </a:bodyPr>
          <a:lstStyle/>
          <a:p>
            <a:pPr>
              <a:buNone/>
            </a:pPr>
            <a:r>
              <a:rPr lang="nb-NO" sz="1400" dirty="0"/>
              <a:t>	</a:t>
            </a:r>
            <a:r>
              <a:rPr lang="nb-NO" sz="1400" dirty="0">
                <a:solidFill>
                  <a:schemeClr val="tx1"/>
                </a:solidFill>
                <a:latin typeface="Arial" panose="020B0604020202020204" pitchFamily="34" charset="0"/>
                <a:cs typeface="Arial" panose="020B0604020202020204" pitchFamily="34" charset="0"/>
              </a:rPr>
              <a:t>I Byhaugen barnehage  har vi tradisjoner som er knyttet til denne høytiden. Siste torsdagen før påske har vi en felles påskesamling der barna får se og høre påskebudskapet. Rockekyllingene og påskeharen kommer også på besøk denne dagen. Etterpå er det tid for å lete etter påskeegg.</a:t>
            </a:r>
          </a:p>
          <a:p>
            <a:pPr>
              <a:buNone/>
            </a:pPr>
            <a:r>
              <a:rPr lang="nb-NO" sz="1400" dirty="0">
                <a:solidFill>
                  <a:schemeClr val="tx1"/>
                </a:solidFill>
                <a:latin typeface="Arial" panose="020B0604020202020204" pitchFamily="34" charset="0"/>
                <a:cs typeface="Arial" panose="020B0604020202020204" pitchFamily="34" charset="0"/>
              </a:rPr>
              <a:t>    Vi tar oss god tid til å undre og filosofere om temaet påske og forbereder oss gjennom samlinger, samtaler og formingsaktiviteter.  </a:t>
            </a:r>
          </a:p>
          <a:p>
            <a:pPr>
              <a:buNone/>
            </a:pPr>
            <a:r>
              <a:rPr lang="nb-NO" sz="1400" dirty="0">
                <a:solidFill>
                  <a:schemeClr val="tx1"/>
                </a:solidFill>
                <a:latin typeface="Arial" panose="020B0604020202020204" pitchFamily="34" charset="0"/>
                <a:cs typeface="Arial" panose="020B0604020202020204" pitchFamily="34" charset="0"/>
              </a:rPr>
              <a:t>	Vi inviterer til påskefrokost en av dagene før påskeferien. </a:t>
            </a:r>
          </a:p>
          <a:p>
            <a:pPr>
              <a:buNone/>
            </a:pPr>
            <a:endParaRPr lang="nb-NO" sz="1400" dirty="0">
              <a:solidFill>
                <a:srgbClr val="FF0000"/>
              </a:solidFill>
            </a:endParaRPr>
          </a:p>
        </p:txBody>
      </p:sp>
      <p:sp>
        <p:nvSpPr>
          <p:cNvPr id="7" name="Plassholder for bunntekst 6"/>
          <p:cNvSpPr>
            <a:spLocks noGrp="1"/>
          </p:cNvSpPr>
          <p:nvPr>
            <p:ph type="ftr" sz="quarter" idx="11"/>
          </p:nvPr>
        </p:nvSpPr>
        <p:spPr/>
        <p:txBody>
          <a:bodyPr/>
          <a:lstStyle/>
          <a:p>
            <a:r>
              <a:rPr lang="nb-NO" dirty="0">
                <a:solidFill>
                  <a:schemeClr val="tx1"/>
                </a:solidFill>
              </a:rPr>
              <a:t>24</a:t>
            </a:r>
          </a:p>
        </p:txBody>
      </p:sp>
      <p:sp>
        <p:nvSpPr>
          <p:cNvPr id="5" name="Plassholder for tekst 4"/>
          <p:cNvSpPr>
            <a:spLocks noGrp="1"/>
          </p:cNvSpPr>
          <p:nvPr>
            <p:ph type="body" idx="4294967295"/>
          </p:nvPr>
        </p:nvSpPr>
        <p:spPr>
          <a:xfrm>
            <a:off x="323528" y="1124744"/>
            <a:ext cx="4374202" cy="5733256"/>
          </a:xfrm>
        </p:spPr>
        <p:txBody>
          <a:bodyPr>
            <a:normAutofit fontScale="70000" lnSpcReduction="20000"/>
          </a:bodyPr>
          <a:lstStyle/>
          <a:p>
            <a:pPr marL="34290" indent="0">
              <a:lnSpc>
                <a:spcPct val="120000"/>
              </a:lnSpc>
              <a:buNone/>
            </a:pPr>
            <a:r>
              <a:rPr lang="nb-NO" dirty="0">
                <a:solidFill>
                  <a:schemeClr val="tx1"/>
                </a:solidFill>
                <a:latin typeface="Arial" panose="020B0604020202020204" pitchFamily="34" charset="0"/>
                <a:cs typeface="Arial" panose="020B0604020202020204" pitchFamily="34" charset="0"/>
              </a:rPr>
              <a:t>Mobbing blant småbarn kan forebygges ved at voksne er oppmerksomme på barnets trivsel og barnegruppens samværsmønstre. Det kan være nødvendig at voksne går inn i leken for å gi nye ideer til tema og forebygge uheldige maktmønstre.</a:t>
            </a:r>
          </a:p>
          <a:p>
            <a:pPr marL="34290" indent="0">
              <a:buNone/>
            </a:pPr>
            <a:r>
              <a:rPr lang="nb-NO" b="1" u="sng" dirty="0">
                <a:solidFill>
                  <a:schemeClr val="tx1"/>
                </a:solidFill>
                <a:latin typeface="Arial" panose="020B0604020202020204" pitchFamily="34" charset="0"/>
                <a:cs typeface="Arial" panose="020B0604020202020204" pitchFamily="34" charset="0"/>
              </a:rPr>
              <a:t>Vær oppmerksom hvis et barn:</a:t>
            </a:r>
            <a:endParaRPr lang="nb-NO" u="sng" dirty="0">
              <a:solidFill>
                <a:schemeClr val="tx1"/>
              </a:solidFill>
              <a:latin typeface="Arial" panose="020B0604020202020204" pitchFamily="34" charset="0"/>
              <a:cs typeface="Arial" panose="020B0604020202020204" pitchFamily="34" charset="0"/>
            </a:endParaRPr>
          </a:p>
          <a:p>
            <a:pPr lvl="0">
              <a:buFont typeface="Wingdings" panose="05000000000000000000" pitchFamily="2" charset="2"/>
              <a:buChar char="q"/>
            </a:pPr>
            <a:r>
              <a:rPr lang="nb-NO" dirty="0">
                <a:solidFill>
                  <a:srgbClr val="0070C0"/>
                </a:solidFill>
                <a:latin typeface="Arial" panose="020B0604020202020204" pitchFamily="34" charset="0"/>
                <a:cs typeface="Arial" panose="020B0604020202020204" pitchFamily="34" charset="0"/>
              </a:rPr>
              <a:t>Ofte blir utsatt for sårende bemerkninger</a:t>
            </a:r>
          </a:p>
          <a:p>
            <a:pPr lvl="0">
              <a:buFont typeface="Wingdings" panose="05000000000000000000" pitchFamily="2" charset="2"/>
              <a:buChar char="q"/>
            </a:pPr>
            <a:r>
              <a:rPr lang="nb-NO" dirty="0">
                <a:solidFill>
                  <a:srgbClr val="0070C0"/>
                </a:solidFill>
                <a:latin typeface="Arial" panose="020B0604020202020204" pitchFamily="34" charset="0"/>
                <a:cs typeface="Arial" panose="020B0604020202020204" pitchFamily="34" charset="0"/>
              </a:rPr>
              <a:t>Gjentatte ganger blir gjort narr av og ydmyket</a:t>
            </a:r>
          </a:p>
          <a:p>
            <a:pPr lvl="0">
              <a:buFont typeface="Wingdings" panose="05000000000000000000" pitchFamily="2" charset="2"/>
              <a:buChar char="q"/>
            </a:pPr>
            <a:r>
              <a:rPr lang="nb-NO" dirty="0">
                <a:solidFill>
                  <a:srgbClr val="0070C0"/>
                </a:solidFill>
                <a:latin typeface="Arial" panose="020B0604020202020204" pitchFamily="34" charset="0"/>
                <a:cs typeface="Arial" panose="020B0604020202020204" pitchFamily="34" charset="0"/>
              </a:rPr>
              <a:t>Domineres av andre og dette er et mønster</a:t>
            </a:r>
          </a:p>
          <a:p>
            <a:pPr lvl="0">
              <a:buFont typeface="Wingdings" panose="05000000000000000000" pitchFamily="2" charset="2"/>
              <a:buChar char="q"/>
            </a:pPr>
            <a:r>
              <a:rPr lang="nb-NO" dirty="0">
                <a:solidFill>
                  <a:srgbClr val="0070C0"/>
                </a:solidFill>
                <a:latin typeface="Arial" panose="020B0604020202020204" pitchFamily="34" charset="0"/>
                <a:cs typeface="Arial" panose="020B0604020202020204" pitchFamily="34" charset="0"/>
              </a:rPr>
              <a:t>Blir dyttet, sparket, slått uten å kunne forsvare seg</a:t>
            </a:r>
          </a:p>
          <a:p>
            <a:pPr lvl="0">
              <a:buFont typeface="Wingdings" panose="05000000000000000000" pitchFamily="2" charset="2"/>
              <a:buChar char="q"/>
            </a:pPr>
            <a:r>
              <a:rPr lang="nb-NO" dirty="0">
                <a:solidFill>
                  <a:srgbClr val="0070C0"/>
                </a:solidFill>
                <a:latin typeface="Arial" panose="020B0604020202020204" pitchFamily="34" charset="0"/>
                <a:cs typeface="Arial" panose="020B0604020202020204" pitchFamily="34" charset="0"/>
              </a:rPr>
              <a:t>Har sår eller ødelagte klær uten å kunne forklare hvorfor</a:t>
            </a:r>
          </a:p>
          <a:p>
            <a:pPr lvl="0">
              <a:buFont typeface="Wingdings" panose="05000000000000000000" pitchFamily="2" charset="2"/>
              <a:buChar char="q"/>
            </a:pPr>
            <a:r>
              <a:rPr lang="nb-NO" dirty="0">
                <a:solidFill>
                  <a:srgbClr val="0070C0"/>
                </a:solidFill>
                <a:latin typeface="Arial" panose="020B0604020202020204" pitchFamily="34" charset="0"/>
                <a:cs typeface="Arial" panose="020B0604020202020204" pitchFamily="34" charset="0"/>
              </a:rPr>
              <a:t>Blir utestengt fra gruppelek</a:t>
            </a:r>
          </a:p>
          <a:p>
            <a:pPr lvl="0">
              <a:buFont typeface="Wingdings" panose="05000000000000000000" pitchFamily="2" charset="2"/>
              <a:buChar char="q"/>
            </a:pPr>
            <a:r>
              <a:rPr lang="nb-NO" dirty="0">
                <a:solidFill>
                  <a:srgbClr val="0070C0"/>
                </a:solidFill>
                <a:latin typeface="Arial" panose="020B0604020202020204" pitchFamily="34" charset="0"/>
                <a:cs typeface="Arial" panose="020B0604020202020204" pitchFamily="34" charset="0"/>
              </a:rPr>
              <a:t>Ofte er den siste som blir valgt til gruppelek</a:t>
            </a:r>
          </a:p>
          <a:p>
            <a:pPr lvl="0">
              <a:buFont typeface="Wingdings" panose="05000000000000000000" pitchFamily="2" charset="2"/>
              <a:buChar char="q"/>
            </a:pPr>
            <a:r>
              <a:rPr lang="nb-NO" dirty="0">
                <a:solidFill>
                  <a:srgbClr val="0070C0"/>
                </a:solidFill>
                <a:latin typeface="Arial" panose="020B0604020202020204" pitchFamily="34" charset="0"/>
                <a:cs typeface="Arial" panose="020B0604020202020204" pitchFamily="34" charset="0"/>
              </a:rPr>
              <a:t>Stadig holder seg til en voksen i utetiden</a:t>
            </a:r>
          </a:p>
          <a:p>
            <a:pPr lvl="0">
              <a:buFont typeface="Wingdings" panose="05000000000000000000" pitchFamily="2" charset="2"/>
              <a:buChar char="q"/>
            </a:pPr>
            <a:r>
              <a:rPr lang="nb-NO" dirty="0">
                <a:solidFill>
                  <a:srgbClr val="0070C0"/>
                </a:solidFill>
                <a:latin typeface="Arial" panose="020B0604020202020204" pitchFamily="34" charset="0"/>
                <a:cs typeface="Arial" panose="020B0604020202020204" pitchFamily="34" charset="0"/>
              </a:rPr>
              <a:t>Virker skremt og usikker</a:t>
            </a:r>
          </a:p>
          <a:p>
            <a:pPr>
              <a:buFont typeface="Wingdings" panose="05000000000000000000" pitchFamily="2" charset="2"/>
              <a:buChar char="q"/>
            </a:pPr>
            <a:r>
              <a:rPr lang="nb-NO" dirty="0">
                <a:solidFill>
                  <a:srgbClr val="0070C0"/>
                </a:solidFill>
                <a:latin typeface="Arial" panose="020B0604020202020204" pitchFamily="34" charset="0"/>
                <a:cs typeface="Arial" panose="020B0604020202020204" pitchFamily="34" charset="0"/>
              </a:rPr>
              <a:t>Vegrer seg for å komme i barnehagen</a:t>
            </a:r>
          </a:p>
          <a:p>
            <a:pPr marL="34290" indent="0">
              <a:lnSpc>
                <a:spcPct val="120000"/>
              </a:lnSpc>
              <a:buNone/>
            </a:pPr>
            <a:r>
              <a:rPr lang="nb-NO" dirty="0">
                <a:solidFill>
                  <a:schemeClr val="tx1"/>
                </a:solidFill>
                <a:latin typeface="Arial" panose="020B0604020202020204" pitchFamily="34" charset="0"/>
                <a:cs typeface="Arial" panose="020B0604020202020204" pitchFamily="34" charset="0"/>
              </a:rPr>
              <a:t>Alle ansatte i Byhaugen barnehage har sammen laget en handlingsplan dersom det oppstår mobbing i barnehagen – denne finner dere på vår hjemmeside: </a:t>
            </a:r>
            <a:r>
              <a:rPr lang="nb-NO" i="1" dirty="0">
                <a:solidFill>
                  <a:schemeClr val="tx1"/>
                </a:solidFill>
                <a:latin typeface="Arial" panose="020B0604020202020204" pitchFamily="34" charset="0"/>
                <a:cs typeface="Arial" panose="020B0604020202020204" pitchFamily="34" charset="0"/>
              </a:rPr>
              <a:t>www.byhaugen-barnehage.no</a:t>
            </a:r>
          </a:p>
          <a:p>
            <a:pPr marL="34290" indent="0">
              <a:lnSpc>
                <a:spcPct val="120000"/>
              </a:lnSpc>
              <a:buNone/>
            </a:pPr>
            <a:endParaRPr lang="nb-NO" sz="1100" dirty="0">
              <a:solidFill>
                <a:srgbClr val="FF0000"/>
              </a:solidFill>
            </a:endParaRPr>
          </a:p>
          <a:p>
            <a:pPr marL="34290" indent="0">
              <a:buNone/>
            </a:pPr>
            <a:endParaRPr lang="nb-NO" dirty="0"/>
          </a:p>
          <a:p>
            <a:pPr marL="34290" indent="0">
              <a:buNone/>
            </a:pPr>
            <a:endParaRPr lang="nb-NO" sz="2000" dirty="0"/>
          </a:p>
        </p:txBody>
      </p:sp>
    </p:spTree>
    <p:extLst>
      <p:ext uri="{BB962C8B-B14F-4D97-AF65-F5344CB8AC3E}">
        <p14:creationId xmlns:p14="http://schemas.microsoft.com/office/powerpoint/2010/main" val="15194946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457200" y="243550"/>
            <a:ext cx="8229600" cy="648071"/>
          </a:xfrm>
        </p:spPr>
        <p:txBody>
          <a:bodyPr>
            <a:normAutofit/>
          </a:bodyPr>
          <a:lstStyle/>
          <a:p>
            <a:r>
              <a:rPr lang="nb-NO" sz="3600" dirty="0">
                <a:latin typeface="Arial" panose="020B0604020202020204" pitchFamily="34" charset="0"/>
                <a:cs typeface="Arial" panose="020B0604020202020204" pitchFamily="34" charset="0"/>
              </a:rPr>
              <a:t>April</a:t>
            </a:r>
            <a:endParaRPr lang="nb-NO" sz="1600" dirty="0">
              <a:latin typeface="Arial" panose="020B0604020202020204" pitchFamily="34" charset="0"/>
              <a:cs typeface="Arial" panose="020B0604020202020204" pitchFamily="34" charset="0"/>
            </a:endParaRPr>
          </a:p>
        </p:txBody>
      </p:sp>
      <p:sp>
        <p:nvSpPr>
          <p:cNvPr id="5" name="Undertittel 4"/>
          <p:cNvSpPr>
            <a:spLocks noGrp="1"/>
          </p:cNvSpPr>
          <p:nvPr>
            <p:ph type="subTitle" idx="1"/>
          </p:nvPr>
        </p:nvSpPr>
        <p:spPr>
          <a:xfrm>
            <a:off x="323528" y="6093296"/>
            <a:ext cx="9144000" cy="620688"/>
          </a:xfrm>
        </p:spPr>
        <p:txBody>
          <a:bodyPr>
            <a:normAutofit/>
          </a:bodyPr>
          <a:lstStyle/>
          <a:p>
            <a:pPr algn="l"/>
            <a:r>
              <a:rPr lang="nb-NO" sz="800" dirty="0">
                <a:solidFill>
                  <a:schemeClr val="tx1"/>
                </a:solidFill>
              </a:rPr>
              <a:t>	Kontoret     51566611/91146185		Naturgruppa   90294320	Tusenfryd    48953856		post@byhaugen-barnehage.no</a:t>
            </a:r>
          </a:p>
          <a:p>
            <a:pPr algn="l"/>
            <a:r>
              <a:rPr lang="nb-NO" sz="800" dirty="0">
                <a:solidFill>
                  <a:schemeClr val="tx1"/>
                </a:solidFill>
              </a:rPr>
              <a:t>	Rødkløver   48953607		Hvitveis            48944046	Blåklokke     48942953		www.byhaugen-barnehage.no</a:t>
            </a:r>
          </a:p>
        </p:txBody>
      </p:sp>
      <p:graphicFrame>
        <p:nvGraphicFramePr>
          <p:cNvPr id="4" name="Plassholder for innhold 3"/>
          <p:cNvGraphicFramePr>
            <a:graphicFrameLocks noGrp="1"/>
          </p:cNvGraphicFramePr>
          <p:nvPr>
            <p:ph idx="4294967295"/>
            <p:extLst>
              <p:ext uri="{D42A27DB-BD31-4B8C-83A1-F6EECF244321}">
                <p14:modId xmlns:p14="http://schemas.microsoft.com/office/powerpoint/2010/main" val="2210990235"/>
              </p:ext>
            </p:extLst>
          </p:nvPr>
        </p:nvGraphicFramePr>
        <p:xfrm>
          <a:off x="488437" y="839238"/>
          <a:ext cx="8229600" cy="5069991"/>
        </p:xfrm>
        <a:graphic>
          <a:graphicData uri="http://schemas.openxmlformats.org/drawingml/2006/table">
            <a:tbl>
              <a:tblPr firstRow="1" bandRow="1">
                <a:tableStyleId>{073A0DAA-6AF3-43AB-8588-CEC1D06C72B9}</a:tableStyleId>
              </a:tblPr>
              <a:tblGrid>
                <a:gridCol w="432048">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gridCol w="1224136">
                  <a:extLst>
                    <a:ext uri="{9D8B030D-6E8A-4147-A177-3AD203B41FA5}">
                      <a16:colId xmlns:a16="http://schemas.microsoft.com/office/drawing/2014/main" val="20004"/>
                    </a:ext>
                  </a:extLst>
                </a:gridCol>
                <a:gridCol w="1224136">
                  <a:extLst>
                    <a:ext uri="{9D8B030D-6E8A-4147-A177-3AD203B41FA5}">
                      <a16:colId xmlns:a16="http://schemas.microsoft.com/office/drawing/2014/main" val="20005"/>
                    </a:ext>
                  </a:extLst>
                </a:gridCol>
                <a:gridCol w="720080">
                  <a:extLst>
                    <a:ext uri="{9D8B030D-6E8A-4147-A177-3AD203B41FA5}">
                      <a16:colId xmlns:a16="http://schemas.microsoft.com/office/drawing/2014/main" val="20006"/>
                    </a:ext>
                  </a:extLst>
                </a:gridCol>
                <a:gridCol w="740768">
                  <a:extLst>
                    <a:ext uri="{9D8B030D-6E8A-4147-A177-3AD203B41FA5}">
                      <a16:colId xmlns:a16="http://schemas.microsoft.com/office/drawing/2014/main" val="20007"/>
                    </a:ext>
                  </a:extLst>
                </a:gridCol>
              </a:tblGrid>
              <a:tr h="288032">
                <a:tc>
                  <a:txBody>
                    <a:bodyPr/>
                    <a:lstStyle/>
                    <a:p>
                      <a:r>
                        <a:rPr lang="nb-NO" sz="1100" dirty="0"/>
                        <a:t>Uke</a:t>
                      </a:r>
                    </a:p>
                  </a:txBody>
                  <a:tcPr/>
                </a:tc>
                <a:tc>
                  <a:txBody>
                    <a:bodyPr/>
                    <a:lstStyle/>
                    <a:p>
                      <a:r>
                        <a:rPr lang="nb-NO" sz="1100" dirty="0"/>
                        <a:t>Mandag</a:t>
                      </a:r>
                    </a:p>
                  </a:txBody>
                  <a:tcPr/>
                </a:tc>
                <a:tc>
                  <a:txBody>
                    <a:bodyPr/>
                    <a:lstStyle/>
                    <a:p>
                      <a:r>
                        <a:rPr lang="nb-NO" sz="1100" dirty="0"/>
                        <a:t>Tirsdag</a:t>
                      </a:r>
                    </a:p>
                  </a:txBody>
                  <a:tcPr/>
                </a:tc>
                <a:tc>
                  <a:txBody>
                    <a:bodyPr/>
                    <a:lstStyle/>
                    <a:p>
                      <a:r>
                        <a:rPr lang="nb-NO" sz="1100" dirty="0"/>
                        <a:t>Onsdag</a:t>
                      </a:r>
                    </a:p>
                  </a:txBody>
                  <a:tcPr/>
                </a:tc>
                <a:tc>
                  <a:txBody>
                    <a:bodyPr/>
                    <a:lstStyle/>
                    <a:p>
                      <a:r>
                        <a:rPr lang="nb-NO" sz="1100" dirty="0"/>
                        <a:t>Torsdag</a:t>
                      </a:r>
                    </a:p>
                  </a:txBody>
                  <a:tcPr/>
                </a:tc>
                <a:tc>
                  <a:txBody>
                    <a:bodyPr/>
                    <a:lstStyle/>
                    <a:p>
                      <a:r>
                        <a:rPr lang="nb-NO" sz="1100" dirty="0"/>
                        <a:t>Fredag</a:t>
                      </a:r>
                    </a:p>
                  </a:txBody>
                  <a:tcPr/>
                </a:tc>
                <a:tc>
                  <a:txBody>
                    <a:bodyPr/>
                    <a:lstStyle/>
                    <a:p>
                      <a:r>
                        <a:rPr lang="nb-NO" sz="1100" dirty="0"/>
                        <a:t>Lørdag</a:t>
                      </a:r>
                    </a:p>
                  </a:txBody>
                  <a:tcPr/>
                </a:tc>
                <a:tc>
                  <a:txBody>
                    <a:bodyPr/>
                    <a:lstStyle/>
                    <a:p>
                      <a:r>
                        <a:rPr lang="nb-NO" sz="1100" dirty="0"/>
                        <a:t>Søndag</a:t>
                      </a:r>
                    </a:p>
                  </a:txBody>
                  <a:tcPr/>
                </a:tc>
                <a:extLst>
                  <a:ext uri="{0D108BD9-81ED-4DB2-BD59-A6C34878D82A}">
                    <a16:rowId xmlns:a16="http://schemas.microsoft.com/office/drawing/2014/main" val="10000"/>
                  </a:ext>
                </a:extLst>
              </a:tr>
              <a:tr h="919336">
                <a:tc>
                  <a:txBody>
                    <a:bodyPr/>
                    <a:lstStyle/>
                    <a:p>
                      <a:r>
                        <a:rPr lang="nb-NO" sz="1000" dirty="0"/>
                        <a:t>14</a:t>
                      </a:r>
                    </a:p>
                  </a:txBody>
                  <a:tcPr/>
                </a:tc>
                <a:tc>
                  <a:txBody>
                    <a:bodyPr/>
                    <a:lstStyle/>
                    <a:p>
                      <a:r>
                        <a:rPr lang="nb-NO" sz="1000" dirty="0"/>
                        <a:t>1</a:t>
                      </a:r>
                    </a:p>
                    <a:p>
                      <a:endParaRPr lang="nb-NO" sz="1000" dirty="0"/>
                    </a:p>
                  </a:txBody>
                  <a:tcPr/>
                </a:tc>
                <a:tc>
                  <a:txBody>
                    <a:bodyPr/>
                    <a:lstStyle/>
                    <a:p>
                      <a:r>
                        <a:rPr lang="nb-NO" sz="1000" dirty="0"/>
                        <a:t>2</a:t>
                      </a:r>
                    </a:p>
                  </a:txBody>
                  <a:tcPr/>
                </a:tc>
                <a:tc>
                  <a:txBody>
                    <a:bodyPr/>
                    <a:lstStyle/>
                    <a:p>
                      <a:r>
                        <a:rPr lang="nb-NO" sz="1000" dirty="0"/>
                        <a:t>3</a:t>
                      </a:r>
                    </a:p>
                    <a:p>
                      <a:endParaRPr lang="nb-NO" sz="1000" dirty="0"/>
                    </a:p>
                  </a:txBody>
                  <a:tcPr/>
                </a:tc>
                <a:tc>
                  <a:txBody>
                    <a:bodyPr/>
                    <a:lstStyle/>
                    <a:p>
                      <a:r>
                        <a:rPr lang="nb-NO" sz="1000" dirty="0"/>
                        <a:t>4</a:t>
                      </a:r>
                    </a:p>
                    <a:p>
                      <a:endParaRPr lang="nb-NO" sz="1000" dirty="0"/>
                    </a:p>
                    <a:p>
                      <a:r>
                        <a:rPr lang="nb-NO" sz="1000" dirty="0"/>
                        <a:t>Planleggingsdag, </a:t>
                      </a:r>
                    </a:p>
                    <a:p>
                      <a:r>
                        <a:rPr lang="nb-NO" sz="1000" dirty="0"/>
                        <a:t>Barnehagen stengt!</a:t>
                      </a:r>
                    </a:p>
                  </a:txBody>
                  <a:tcPr/>
                </a:tc>
                <a:tc>
                  <a:txBody>
                    <a:bodyPr/>
                    <a:lstStyle/>
                    <a:p>
                      <a:r>
                        <a:rPr lang="nb-NO" sz="1000" dirty="0"/>
                        <a:t>5</a:t>
                      </a:r>
                    </a:p>
                    <a:p>
                      <a:endParaRPr lang="nb-NO" sz="1000" dirty="0"/>
                    </a:p>
                    <a:p>
                      <a:r>
                        <a:rPr lang="nb-NO" sz="1000" dirty="0"/>
                        <a:t>Planleggingsdag, Barnehagen stengt!</a:t>
                      </a:r>
                    </a:p>
                  </a:txBody>
                  <a:tcPr/>
                </a:tc>
                <a:tc>
                  <a:txBody>
                    <a:bodyPr/>
                    <a:lstStyle/>
                    <a:p>
                      <a:r>
                        <a:rPr lang="nb-NO" sz="1000" dirty="0"/>
                        <a:t>6</a:t>
                      </a:r>
                    </a:p>
                  </a:txBody>
                  <a:tcPr/>
                </a:tc>
                <a:tc>
                  <a:txBody>
                    <a:bodyPr/>
                    <a:lstStyle/>
                    <a:p>
                      <a:r>
                        <a:rPr lang="nb-NO" sz="1000" dirty="0"/>
                        <a:t>7</a:t>
                      </a:r>
                    </a:p>
                  </a:txBody>
                  <a:tcPr/>
                </a:tc>
                <a:extLst>
                  <a:ext uri="{0D108BD9-81ED-4DB2-BD59-A6C34878D82A}">
                    <a16:rowId xmlns:a16="http://schemas.microsoft.com/office/drawing/2014/main" val="10001"/>
                  </a:ext>
                </a:extLst>
              </a:tr>
              <a:tr h="942873">
                <a:tc>
                  <a:txBody>
                    <a:bodyPr/>
                    <a:lstStyle/>
                    <a:p>
                      <a:r>
                        <a:rPr lang="nb-NO" sz="1000" dirty="0"/>
                        <a:t>15</a:t>
                      </a:r>
                    </a:p>
                  </a:txBody>
                  <a:tcPr/>
                </a:tc>
                <a:tc>
                  <a:txBody>
                    <a:bodyPr/>
                    <a:lstStyle/>
                    <a:p>
                      <a:r>
                        <a:rPr lang="nb-NO" sz="1000" dirty="0"/>
                        <a:t>8</a:t>
                      </a:r>
                    </a:p>
                    <a:p>
                      <a:endParaRPr lang="nb-NO" sz="1000" dirty="0"/>
                    </a:p>
                  </a:txBody>
                  <a:tcPr/>
                </a:tc>
                <a:tc>
                  <a:txBody>
                    <a:bodyPr/>
                    <a:lstStyle/>
                    <a:p>
                      <a:r>
                        <a:rPr lang="nb-NO" sz="1000" dirty="0"/>
                        <a:t>9</a:t>
                      </a:r>
                    </a:p>
                  </a:txBody>
                  <a:tcPr/>
                </a:tc>
                <a:tc>
                  <a:txBody>
                    <a:bodyPr/>
                    <a:lstStyle/>
                    <a:p>
                      <a:r>
                        <a:rPr lang="nb-NO" sz="1000" dirty="0"/>
                        <a:t>10</a:t>
                      </a:r>
                    </a:p>
                    <a:p>
                      <a:pPr marL="0" marR="0" lvl="0" indent="0" algn="l" defTabSz="685800" rtl="0" eaLnBrk="1" fontAlgn="auto" latinLnBrk="0" hangingPunct="1">
                        <a:lnSpc>
                          <a:spcPct val="100000"/>
                        </a:lnSpc>
                        <a:spcBef>
                          <a:spcPts val="0"/>
                        </a:spcBef>
                        <a:spcAft>
                          <a:spcPts val="0"/>
                        </a:spcAft>
                        <a:buClrTx/>
                        <a:buSzTx/>
                        <a:buFontTx/>
                        <a:buNone/>
                        <a:tabLst/>
                        <a:defRPr/>
                      </a:pPr>
                      <a:r>
                        <a:rPr lang="nb-NO" sz="1000" dirty="0"/>
                        <a:t>Påskefrokost for Blåklokke, Naturgruppa og Tusenfryd</a:t>
                      </a:r>
                    </a:p>
                  </a:txBody>
                  <a:tcPr/>
                </a:tc>
                <a:tc>
                  <a:txBody>
                    <a:bodyPr/>
                    <a:lstStyle/>
                    <a:p>
                      <a:r>
                        <a:rPr lang="nb-NO" sz="1000" dirty="0"/>
                        <a:t>11</a:t>
                      </a:r>
                    </a:p>
                    <a:p>
                      <a:pPr marL="0" marR="0" lvl="0" indent="0" algn="l" defTabSz="685800" rtl="0" eaLnBrk="1" fontAlgn="auto" latinLnBrk="0" hangingPunct="1">
                        <a:lnSpc>
                          <a:spcPct val="100000"/>
                        </a:lnSpc>
                        <a:spcBef>
                          <a:spcPts val="0"/>
                        </a:spcBef>
                        <a:spcAft>
                          <a:spcPts val="0"/>
                        </a:spcAft>
                        <a:buClrTx/>
                        <a:buSzTx/>
                        <a:buFontTx/>
                        <a:buNone/>
                        <a:tabLst/>
                        <a:defRPr/>
                      </a:pPr>
                      <a:r>
                        <a:rPr lang="nb-NO" sz="1000" dirty="0"/>
                        <a:t>Påskefrokost for Rødkløver og Hvitveis</a:t>
                      </a:r>
                    </a:p>
                    <a:p>
                      <a:endParaRPr lang="nb-NO" sz="1000" baseline="0" dirty="0"/>
                    </a:p>
                    <a:p>
                      <a:r>
                        <a:rPr lang="nb-NO" sz="1000" baseline="0" dirty="0"/>
                        <a:t>Påskesamling</a:t>
                      </a:r>
                    </a:p>
                  </a:txBody>
                  <a:tcPr/>
                </a:tc>
                <a:tc>
                  <a:txBody>
                    <a:bodyPr/>
                    <a:lstStyle/>
                    <a:p>
                      <a:r>
                        <a:rPr lang="nb-NO" sz="1000" dirty="0"/>
                        <a:t>12</a:t>
                      </a:r>
                    </a:p>
                    <a:p>
                      <a:endParaRPr lang="nb-NO" sz="1000" dirty="0"/>
                    </a:p>
                    <a:p>
                      <a:endParaRPr lang="nb-NO" sz="1000" dirty="0"/>
                    </a:p>
                  </a:txBody>
                  <a:tcPr/>
                </a:tc>
                <a:tc>
                  <a:txBody>
                    <a:bodyPr/>
                    <a:lstStyle/>
                    <a:p>
                      <a:r>
                        <a:rPr lang="nb-NO" sz="1000" dirty="0"/>
                        <a:t>13</a:t>
                      </a:r>
                    </a:p>
                  </a:txBody>
                  <a:tcPr/>
                </a:tc>
                <a:tc>
                  <a:txBody>
                    <a:bodyPr/>
                    <a:lstStyle/>
                    <a:p>
                      <a:r>
                        <a:rPr lang="nb-NO" sz="1000" dirty="0"/>
                        <a:t>14</a:t>
                      </a:r>
                    </a:p>
                    <a:p>
                      <a:endParaRPr lang="nb-NO" sz="1000" dirty="0"/>
                    </a:p>
                    <a:p>
                      <a:r>
                        <a:rPr lang="nb-NO" sz="1000" dirty="0"/>
                        <a:t>Palme søndag</a:t>
                      </a:r>
                    </a:p>
                  </a:txBody>
                  <a:tcPr/>
                </a:tc>
                <a:extLst>
                  <a:ext uri="{0D108BD9-81ED-4DB2-BD59-A6C34878D82A}">
                    <a16:rowId xmlns:a16="http://schemas.microsoft.com/office/drawing/2014/main" val="10002"/>
                  </a:ext>
                </a:extLst>
              </a:tr>
              <a:tr h="942873">
                <a:tc>
                  <a:txBody>
                    <a:bodyPr/>
                    <a:lstStyle/>
                    <a:p>
                      <a:r>
                        <a:rPr lang="nb-NO" sz="1000" dirty="0"/>
                        <a:t>16</a:t>
                      </a:r>
                    </a:p>
                  </a:txBody>
                  <a:tcPr/>
                </a:tc>
                <a:tc>
                  <a:txBody>
                    <a:bodyPr/>
                    <a:lstStyle/>
                    <a:p>
                      <a:r>
                        <a:rPr lang="nb-NO" sz="1000" dirty="0"/>
                        <a:t>15</a:t>
                      </a:r>
                    </a:p>
                  </a:txBody>
                  <a:tcPr/>
                </a:tc>
                <a:tc>
                  <a:txBody>
                    <a:bodyPr/>
                    <a:lstStyle/>
                    <a:p>
                      <a:r>
                        <a:rPr lang="nb-NO" sz="1000" dirty="0"/>
                        <a:t>16</a:t>
                      </a:r>
                    </a:p>
                    <a:p>
                      <a:endParaRPr lang="nb-NO" sz="1000" dirty="0"/>
                    </a:p>
                  </a:txBody>
                  <a:tcPr/>
                </a:tc>
                <a:tc>
                  <a:txBody>
                    <a:bodyPr/>
                    <a:lstStyle/>
                    <a:p>
                      <a:r>
                        <a:rPr lang="nb-NO" sz="1000" dirty="0"/>
                        <a:t>17</a:t>
                      </a:r>
                    </a:p>
                    <a:p>
                      <a:endParaRPr lang="nb-NO" sz="1000" dirty="0"/>
                    </a:p>
                    <a:p>
                      <a:r>
                        <a:rPr lang="nb-NO" sz="1000" dirty="0"/>
                        <a:t>Barnehagen er stengt</a:t>
                      </a:r>
                    </a:p>
                  </a:txBody>
                  <a:tcPr/>
                </a:tc>
                <a:tc>
                  <a:txBody>
                    <a:bodyPr/>
                    <a:lstStyle/>
                    <a:p>
                      <a:r>
                        <a:rPr lang="nb-NO" sz="1000" dirty="0"/>
                        <a:t>18</a:t>
                      </a:r>
                    </a:p>
                    <a:p>
                      <a:pPr marL="0" marR="0" lvl="0" indent="0" algn="l" defTabSz="685800" rtl="0" eaLnBrk="1" fontAlgn="auto" latinLnBrk="0" hangingPunct="1">
                        <a:lnSpc>
                          <a:spcPct val="100000"/>
                        </a:lnSpc>
                        <a:spcBef>
                          <a:spcPts val="0"/>
                        </a:spcBef>
                        <a:spcAft>
                          <a:spcPts val="0"/>
                        </a:spcAft>
                        <a:buClrTx/>
                        <a:buSzTx/>
                        <a:buFontTx/>
                        <a:buNone/>
                        <a:tabLst/>
                        <a:defRPr/>
                      </a:pPr>
                      <a:endParaRPr lang="nb-NO" sz="1000" dirty="0">
                        <a:solidFill>
                          <a:srgbClr val="FF0000"/>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nb-NO" sz="1000" dirty="0">
                          <a:solidFill>
                            <a:srgbClr val="FF0000"/>
                          </a:solidFill>
                        </a:rPr>
                        <a:t>Skjærtorsdag</a:t>
                      </a:r>
                      <a:r>
                        <a:rPr lang="nb-NO" sz="1000" dirty="0"/>
                        <a:t> – barnehagen stengt</a:t>
                      </a:r>
                    </a:p>
                    <a:p>
                      <a:endParaRPr lang="nb-NO" sz="1000" dirty="0"/>
                    </a:p>
                  </a:txBody>
                  <a:tcPr/>
                </a:tc>
                <a:tc>
                  <a:txBody>
                    <a:bodyPr/>
                    <a:lstStyle/>
                    <a:p>
                      <a:r>
                        <a:rPr lang="nb-NO" sz="1000" dirty="0"/>
                        <a:t>19</a:t>
                      </a:r>
                    </a:p>
                    <a:p>
                      <a:endParaRPr lang="nb-NO" sz="1000" dirty="0"/>
                    </a:p>
                    <a:p>
                      <a:pPr marL="0" marR="0" lvl="0" indent="0" algn="l" defTabSz="685800" rtl="0" eaLnBrk="1" fontAlgn="auto" latinLnBrk="0" hangingPunct="1">
                        <a:lnSpc>
                          <a:spcPct val="100000"/>
                        </a:lnSpc>
                        <a:spcBef>
                          <a:spcPts val="0"/>
                        </a:spcBef>
                        <a:spcAft>
                          <a:spcPts val="0"/>
                        </a:spcAft>
                        <a:buClrTx/>
                        <a:buSzTx/>
                        <a:buFontTx/>
                        <a:buNone/>
                        <a:tabLst/>
                        <a:defRPr/>
                      </a:pPr>
                      <a:r>
                        <a:rPr lang="nb-NO" sz="1000" dirty="0">
                          <a:solidFill>
                            <a:srgbClr val="FF0000"/>
                          </a:solidFill>
                        </a:rPr>
                        <a:t>Langfredag</a:t>
                      </a:r>
                      <a:r>
                        <a:rPr lang="nb-NO" sz="1000" dirty="0"/>
                        <a:t> – barnehagen stengt</a:t>
                      </a:r>
                    </a:p>
                    <a:p>
                      <a:endParaRPr lang="nb-NO" sz="1000" dirty="0"/>
                    </a:p>
                  </a:txBody>
                  <a:tcPr/>
                </a:tc>
                <a:tc>
                  <a:txBody>
                    <a:bodyPr/>
                    <a:lstStyle/>
                    <a:p>
                      <a:r>
                        <a:rPr lang="nb-NO" sz="1000" dirty="0"/>
                        <a:t>20</a:t>
                      </a:r>
                    </a:p>
                  </a:txBody>
                  <a:tcPr/>
                </a:tc>
                <a:tc>
                  <a:txBody>
                    <a:bodyPr/>
                    <a:lstStyle/>
                    <a:p>
                      <a:r>
                        <a:rPr lang="nb-NO" sz="1000" dirty="0"/>
                        <a:t>21</a:t>
                      </a:r>
                    </a:p>
                  </a:txBody>
                  <a:tcPr/>
                </a:tc>
                <a:extLst>
                  <a:ext uri="{0D108BD9-81ED-4DB2-BD59-A6C34878D82A}">
                    <a16:rowId xmlns:a16="http://schemas.microsoft.com/office/drawing/2014/main" val="10003"/>
                  </a:ext>
                </a:extLst>
              </a:tr>
              <a:tr h="942873">
                <a:tc>
                  <a:txBody>
                    <a:bodyPr/>
                    <a:lstStyle/>
                    <a:p>
                      <a:r>
                        <a:rPr lang="nb-NO" sz="1000" dirty="0"/>
                        <a:t>17</a:t>
                      </a:r>
                    </a:p>
                  </a:txBody>
                  <a:tcPr/>
                </a:tc>
                <a:tc>
                  <a:txBody>
                    <a:bodyPr/>
                    <a:lstStyle/>
                    <a:p>
                      <a:r>
                        <a:rPr lang="nb-NO" sz="1000" dirty="0"/>
                        <a:t>22</a:t>
                      </a:r>
                    </a:p>
                    <a:p>
                      <a:endParaRPr lang="nb-NO" sz="1000" dirty="0"/>
                    </a:p>
                    <a:p>
                      <a:pPr marL="0" marR="0" lvl="0" indent="0" algn="l" defTabSz="685800" rtl="0" eaLnBrk="1" fontAlgn="auto" latinLnBrk="0" hangingPunct="1">
                        <a:lnSpc>
                          <a:spcPct val="100000"/>
                        </a:lnSpc>
                        <a:spcBef>
                          <a:spcPts val="0"/>
                        </a:spcBef>
                        <a:spcAft>
                          <a:spcPts val="0"/>
                        </a:spcAft>
                        <a:buClrTx/>
                        <a:buSzTx/>
                        <a:buFontTx/>
                        <a:buNone/>
                        <a:tabLst/>
                        <a:defRPr/>
                      </a:pPr>
                      <a:r>
                        <a:rPr lang="nb-NO" sz="1000" dirty="0">
                          <a:solidFill>
                            <a:srgbClr val="FF0000"/>
                          </a:solidFill>
                        </a:rPr>
                        <a:t>2. Påskedag </a:t>
                      </a:r>
                      <a:r>
                        <a:rPr lang="nb-NO" sz="1000" dirty="0"/>
                        <a:t>– barnehagen stengt</a:t>
                      </a:r>
                    </a:p>
                    <a:p>
                      <a:endParaRPr lang="nb-NO" sz="1000" dirty="0"/>
                    </a:p>
                  </a:txBody>
                  <a:tcPr/>
                </a:tc>
                <a:tc>
                  <a:txBody>
                    <a:bodyPr/>
                    <a:lstStyle/>
                    <a:p>
                      <a:r>
                        <a:rPr lang="nb-NO" sz="1000" dirty="0"/>
                        <a:t>23</a:t>
                      </a:r>
                    </a:p>
                  </a:txBody>
                  <a:tcPr/>
                </a:tc>
                <a:tc>
                  <a:txBody>
                    <a:bodyPr/>
                    <a:lstStyle/>
                    <a:p>
                      <a:r>
                        <a:rPr lang="nb-NO" sz="1000" dirty="0"/>
                        <a:t>24</a:t>
                      </a:r>
                    </a:p>
                  </a:txBody>
                  <a:tcPr/>
                </a:tc>
                <a:tc>
                  <a:txBody>
                    <a:bodyPr/>
                    <a:lstStyle/>
                    <a:p>
                      <a:r>
                        <a:rPr lang="nb-NO" sz="1000" dirty="0"/>
                        <a:t>25</a:t>
                      </a:r>
                    </a:p>
                    <a:p>
                      <a:endParaRPr lang="nb-NO" sz="1000" dirty="0"/>
                    </a:p>
                    <a:p>
                      <a:r>
                        <a:rPr lang="nb-NO" sz="1000" dirty="0"/>
                        <a:t>Temafest – </a:t>
                      </a:r>
                    </a:p>
                    <a:p>
                      <a:r>
                        <a:rPr lang="nb-NO" sz="1000" dirty="0"/>
                        <a:t>Invitasjon kommer</a:t>
                      </a:r>
                    </a:p>
                  </a:txBody>
                  <a:tcPr/>
                </a:tc>
                <a:tc>
                  <a:txBody>
                    <a:bodyPr/>
                    <a:lstStyle/>
                    <a:p>
                      <a:r>
                        <a:rPr lang="nb-NO" sz="1000" dirty="0"/>
                        <a:t>26</a:t>
                      </a:r>
                    </a:p>
                    <a:p>
                      <a:endParaRPr lang="nb-NO" sz="1000" dirty="0"/>
                    </a:p>
                    <a:p>
                      <a:endParaRPr lang="nb-NO" sz="1000" dirty="0"/>
                    </a:p>
                  </a:txBody>
                  <a:tcPr/>
                </a:tc>
                <a:tc>
                  <a:txBody>
                    <a:bodyPr/>
                    <a:lstStyle/>
                    <a:p>
                      <a:r>
                        <a:rPr lang="nb-NO" sz="1000" dirty="0"/>
                        <a:t>27</a:t>
                      </a:r>
                    </a:p>
                  </a:txBody>
                  <a:tcPr/>
                </a:tc>
                <a:tc>
                  <a:txBody>
                    <a:bodyPr/>
                    <a:lstStyle/>
                    <a:p>
                      <a:r>
                        <a:rPr lang="nb-NO" sz="1000" dirty="0"/>
                        <a:t>28</a:t>
                      </a:r>
                    </a:p>
                  </a:txBody>
                  <a:tcPr/>
                </a:tc>
                <a:extLst>
                  <a:ext uri="{0D108BD9-81ED-4DB2-BD59-A6C34878D82A}">
                    <a16:rowId xmlns:a16="http://schemas.microsoft.com/office/drawing/2014/main" val="10004"/>
                  </a:ext>
                </a:extLst>
              </a:tr>
              <a:tr h="971037">
                <a:tc>
                  <a:txBody>
                    <a:bodyPr/>
                    <a:lstStyle/>
                    <a:p>
                      <a:r>
                        <a:rPr lang="nb-NO" sz="1000" dirty="0"/>
                        <a:t>18</a:t>
                      </a:r>
                    </a:p>
                  </a:txBody>
                  <a:tcPr/>
                </a:tc>
                <a:tc>
                  <a:txBody>
                    <a:bodyPr/>
                    <a:lstStyle/>
                    <a:p>
                      <a:r>
                        <a:rPr lang="nb-NO" sz="1000" dirty="0"/>
                        <a:t>29</a:t>
                      </a:r>
                    </a:p>
                  </a:txBody>
                  <a:tcPr/>
                </a:tc>
                <a:tc>
                  <a:txBody>
                    <a:bodyPr/>
                    <a:lstStyle/>
                    <a:p>
                      <a:r>
                        <a:rPr lang="nb-NO" sz="1000" dirty="0"/>
                        <a:t>30</a:t>
                      </a:r>
                    </a:p>
                    <a:p>
                      <a:endParaRPr lang="nb-NO" sz="1000" dirty="0"/>
                    </a:p>
                  </a:txBody>
                  <a:tcPr/>
                </a:tc>
                <a:tc>
                  <a:txBody>
                    <a:bodyPr/>
                    <a:lstStyle/>
                    <a:p>
                      <a:endParaRPr lang="nb-NO" sz="1000" dirty="0"/>
                    </a:p>
                  </a:txBody>
                  <a:tcPr/>
                </a:tc>
                <a:tc>
                  <a:txBody>
                    <a:bodyPr/>
                    <a:lstStyle/>
                    <a:p>
                      <a:endParaRPr lang="nb-NO" sz="1000" dirty="0"/>
                    </a:p>
                    <a:p>
                      <a:endParaRPr lang="nb-NO" sz="1000" dirty="0"/>
                    </a:p>
                  </a:txBody>
                  <a:tcPr/>
                </a:tc>
                <a:tc>
                  <a:txBody>
                    <a:bodyPr/>
                    <a:lstStyle/>
                    <a:p>
                      <a:endParaRPr lang="nb-NO" sz="1000" dirty="0"/>
                    </a:p>
                  </a:txBody>
                  <a:tcPr/>
                </a:tc>
                <a:tc>
                  <a:txBody>
                    <a:bodyPr/>
                    <a:lstStyle/>
                    <a:p>
                      <a:endParaRPr lang="nb-NO" sz="1000" dirty="0"/>
                    </a:p>
                  </a:txBody>
                  <a:tcPr/>
                </a:tc>
                <a:tc>
                  <a:txBody>
                    <a:bodyPr/>
                    <a:lstStyle/>
                    <a:p>
                      <a:endParaRPr lang="nb-NO" sz="1000" dirty="0"/>
                    </a:p>
                  </a:txBody>
                  <a:tcPr/>
                </a:tc>
                <a:extLst>
                  <a:ext uri="{0D108BD9-81ED-4DB2-BD59-A6C34878D82A}">
                    <a16:rowId xmlns:a16="http://schemas.microsoft.com/office/drawing/2014/main" val="10005"/>
                  </a:ext>
                </a:extLst>
              </a:tr>
            </a:tbl>
          </a:graphicData>
        </a:graphic>
      </p:graphicFrame>
      <p:pic>
        <p:nvPicPr>
          <p:cNvPr id="10242" name="Picture 2" descr="C:\Users\Tusenfryd\AppData\Local\Microsoft\Windows\Temporary Internet Files\Content.IE5\FL60OUNH\MC900020696[1].wmf"/>
          <p:cNvPicPr>
            <a:picLocks noChangeAspect="1" noChangeArrowheads="1"/>
          </p:cNvPicPr>
          <p:nvPr/>
        </p:nvPicPr>
        <p:blipFill>
          <a:blip r:embed="rId2" cstate="print"/>
          <a:srcRect/>
          <a:stretch>
            <a:fillRect/>
          </a:stretch>
        </p:blipFill>
        <p:spPr bwMode="auto">
          <a:xfrm>
            <a:off x="5190890" y="231560"/>
            <a:ext cx="831049" cy="595688"/>
          </a:xfrm>
          <a:prstGeom prst="rect">
            <a:avLst/>
          </a:prstGeom>
          <a:noFill/>
        </p:spPr>
      </p:pic>
      <p:pic>
        <p:nvPicPr>
          <p:cNvPr id="9" name="Bilde 8">
            <a:extLst>
              <a:ext uri="{FF2B5EF4-FFF2-40B4-BE49-F238E27FC236}">
                <a16:creationId xmlns:a16="http://schemas.microsoft.com/office/drawing/2014/main" id="{535DFF51-3A7D-443C-91D6-85324B80BC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3928" y="5104912"/>
            <a:ext cx="388737" cy="597567"/>
          </a:xfrm>
          <a:prstGeom prst="rect">
            <a:avLst/>
          </a:prstGeom>
        </p:spPr>
      </p:pic>
      <p:pic>
        <p:nvPicPr>
          <p:cNvPr id="7" name="Bilde 6">
            <a:extLst>
              <a:ext uri="{FF2B5EF4-FFF2-40B4-BE49-F238E27FC236}">
                <a16:creationId xmlns:a16="http://schemas.microsoft.com/office/drawing/2014/main" id="{DEF3A484-0D97-4D3B-8EFC-7DB376BB6F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8144" y="2352529"/>
            <a:ext cx="720080" cy="720080"/>
          </a:xfrm>
          <a:prstGeom prst="rect">
            <a:avLst/>
          </a:prstGeom>
        </p:spPr>
      </p:pic>
      <p:pic>
        <p:nvPicPr>
          <p:cNvPr id="8" name="Bilde 7">
            <a:extLst>
              <a:ext uri="{FF2B5EF4-FFF2-40B4-BE49-F238E27FC236}">
                <a16:creationId xmlns:a16="http://schemas.microsoft.com/office/drawing/2014/main" id="{7DDDD842-52AC-41F0-943C-A1A4B9086F2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12665" y="3501008"/>
            <a:ext cx="504056" cy="432048"/>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flipV="1">
            <a:off x="457200" y="-315416"/>
            <a:ext cx="8229600" cy="315416"/>
          </a:xfrm>
        </p:spPr>
        <p:txBody>
          <a:bodyPr>
            <a:normAutofit fontScale="90000"/>
          </a:bodyPr>
          <a:lstStyle/>
          <a:p>
            <a:endParaRPr lang="nb-NO" dirty="0"/>
          </a:p>
        </p:txBody>
      </p:sp>
      <p:sp>
        <p:nvSpPr>
          <p:cNvPr id="3" name="Plassholder for tekst 2"/>
          <p:cNvSpPr>
            <a:spLocks noGrp="1"/>
          </p:cNvSpPr>
          <p:nvPr>
            <p:ph type="body" idx="1"/>
          </p:nvPr>
        </p:nvSpPr>
        <p:spPr>
          <a:xfrm>
            <a:off x="457200" y="332656"/>
            <a:ext cx="8229600" cy="504056"/>
          </a:xfrm>
        </p:spPr>
        <p:txBody>
          <a:bodyPr>
            <a:normAutofit/>
          </a:bodyPr>
          <a:lstStyle/>
          <a:p>
            <a:pPr algn="ctr"/>
            <a:r>
              <a:rPr lang="nb-NO" sz="2000" dirty="0">
                <a:latin typeface="Arial" panose="020B0604020202020204" pitchFamily="34" charset="0"/>
                <a:cs typeface="Arial" panose="020B0604020202020204" pitchFamily="34" charset="0"/>
              </a:rPr>
              <a:t>     Barns medvirkning</a:t>
            </a:r>
          </a:p>
        </p:txBody>
      </p:sp>
      <p:sp>
        <p:nvSpPr>
          <p:cNvPr id="4" name="Plassholder for innhold 3"/>
          <p:cNvSpPr>
            <a:spLocks noGrp="1"/>
          </p:cNvSpPr>
          <p:nvPr>
            <p:ph sz="half" idx="2"/>
          </p:nvPr>
        </p:nvSpPr>
        <p:spPr>
          <a:xfrm>
            <a:off x="457200" y="1052737"/>
            <a:ext cx="4040188" cy="4680520"/>
          </a:xfrm>
        </p:spPr>
        <p:txBody>
          <a:bodyPr>
            <a:normAutofit fontScale="32500" lnSpcReduction="20000"/>
          </a:bodyPr>
          <a:lstStyle/>
          <a:p>
            <a:pPr marL="34290" indent="0">
              <a:lnSpc>
                <a:spcPct val="120000"/>
              </a:lnSpc>
              <a:buNone/>
            </a:pPr>
            <a:r>
              <a:rPr lang="nb-NO" sz="3700" dirty="0">
                <a:solidFill>
                  <a:schemeClr val="tx1"/>
                </a:solidFill>
                <a:latin typeface="Arial" panose="020B0604020202020204" pitchFamily="34" charset="0"/>
                <a:cs typeface="Arial" panose="020B0604020202020204" pitchFamily="34" charset="0"/>
              </a:rPr>
              <a:t>Rammeplanen henviser til FNs Barnekonvensjon som vektlegger at barna skal ha rett til å si sin mening om alt som vedrører dem. Dette skal det legges til rette for i det pedagogiske arbeidet i barnehagen. </a:t>
            </a:r>
          </a:p>
          <a:p>
            <a:pPr marL="34290" indent="0">
              <a:lnSpc>
                <a:spcPct val="120000"/>
              </a:lnSpc>
              <a:buNone/>
            </a:pPr>
            <a:r>
              <a:rPr lang="nb-NO" sz="3700" dirty="0">
                <a:solidFill>
                  <a:schemeClr val="tx1"/>
                </a:solidFill>
                <a:latin typeface="Arial" panose="020B0604020202020204" pitchFamily="34" charset="0"/>
                <a:cs typeface="Arial" panose="020B0604020202020204" pitchFamily="34" charset="0"/>
              </a:rPr>
              <a:t>Barna gir både kroppslig og språklig uttrykk for hvordan de har det. Personalet må lytte, prøve å tolke deres kroppsspråk og være observante i forhold til deres handlinger, estetiske uttrykk og etter hvert også deres verbale språk. </a:t>
            </a:r>
          </a:p>
          <a:p>
            <a:pPr marL="34290" indent="0">
              <a:lnSpc>
                <a:spcPct val="120000"/>
              </a:lnSpc>
              <a:buNone/>
            </a:pPr>
            <a:r>
              <a:rPr lang="nb-NO" sz="3700" dirty="0">
                <a:solidFill>
                  <a:schemeClr val="tx1"/>
                </a:solidFill>
                <a:latin typeface="Arial" panose="020B0604020202020204" pitchFamily="34" charset="0"/>
                <a:cs typeface="Arial" panose="020B0604020202020204" pitchFamily="34" charset="0"/>
              </a:rPr>
              <a:t>Dagens barn blir ofte omtalt som forhandlingsbarn, noe som ofte fremstilles negativt. Vi mener derimot at barns forhandlingsmuligheter er noe av det mest positive med barns posisjon. Livet handler i stor grad om valg og forhandlinger.</a:t>
            </a:r>
          </a:p>
          <a:p>
            <a:pPr marL="34290" indent="0">
              <a:lnSpc>
                <a:spcPct val="120000"/>
              </a:lnSpc>
              <a:buNone/>
            </a:pPr>
            <a:r>
              <a:rPr lang="nb-NO" sz="3700" dirty="0">
                <a:solidFill>
                  <a:schemeClr val="tx1"/>
                </a:solidFill>
                <a:latin typeface="Arial" panose="020B0604020202020204" pitchFamily="34" charset="0"/>
                <a:cs typeface="Arial" panose="020B0604020202020204" pitchFamily="34" charset="0"/>
              </a:rPr>
              <a:t>Å få være med å bestemme er ikke det samme som å bestemme alene, eller får det slik man ønsker. Våre forhandlinger med barna må bli en gjensidig prosess der barn påvirker voksne, voksne påvirker barn og barn påvirker barn. </a:t>
            </a:r>
          </a:p>
          <a:p>
            <a:pPr lvl="0">
              <a:lnSpc>
                <a:spcPct val="120000"/>
              </a:lnSpc>
              <a:buNone/>
            </a:pPr>
            <a:endParaRPr lang="nb-NO" sz="3700" dirty="0"/>
          </a:p>
        </p:txBody>
      </p:sp>
      <p:sp>
        <p:nvSpPr>
          <p:cNvPr id="5" name="Plassholder for tekst 4"/>
          <p:cNvSpPr>
            <a:spLocks noGrp="1"/>
          </p:cNvSpPr>
          <p:nvPr>
            <p:ph type="body" sz="quarter" idx="3"/>
          </p:nvPr>
        </p:nvSpPr>
        <p:spPr>
          <a:xfrm>
            <a:off x="8604448" y="260648"/>
            <a:ext cx="82352" cy="576064"/>
          </a:xfrm>
        </p:spPr>
        <p:txBody>
          <a:bodyPr>
            <a:normAutofit/>
          </a:bodyPr>
          <a:lstStyle/>
          <a:p>
            <a:pPr algn="ctr"/>
            <a:r>
              <a:rPr lang="nb-NO" dirty="0"/>
              <a:t>     </a:t>
            </a:r>
            <a:endParaRPr lang="nb-NO" sz="2000" dirty="0"/>
          </a:p>
        </p:txBody>
      </p:sp>
      <p:sp>
        <p:nvSpPr>
          <p:cNvPr id="6" name="Plassholder for innhold 5"/>
          <p:cNvSpPr>
            <a:spLocks noGrp="1"/>
          </p:cNvSpPr>
          <p:nvPr>
            <p:ph sz="quarter" idx="4"/>
          </p:nvPr>
        </p:nvSpPr>
        <p:spPr>
          <a:xfrm>
            <a:off x="4603849" y="3068960"/>
            <a:ext cx="4041775" cy="3240360"/>
          </a:xfrm>
        </p:spPr>
        <p:txBody>
          <a:bodyPr>
            <a:normAutofit fontScale="25000" lnSpcReduction="20000"/>
          </a:bodyPr>
          <a:lstStyle/>
          <a:p>
            <a:pPr>
              <a:lnSpc>
                <a:spcPct val="120000"/>
              </a:lnSpc>
              <a:buNone/>
            </a:pPr>
            <a:r>
              <a:rPr lang="nb-NO" dirty="0"/>
              <a:t>	</a:t>
            </a:r>
            <a:endParaRPr lang="nb-NO" sz="4800" dirty="0">
              <a:solidFill>
                <a:schemeClr val="tx1"/>
              </a:solidFill>
            </a:endParaRPr>
          </a:p>
          <a:p>
            <a:pPr marL="34290" indent="0">
              <a:lnSpc>
                <a:spcPct val="120000"/>
              </a:lnSpc>
              <a:buNone/>
            </a:pPr>
            <a:r>
              <a:rPr lang="nb-NO" sz="4800" dirty="0">
                <a:latin typeface="Arial" panose="020B0604020202020204" pitchFamily="34" charset="0"/>
                <a:cs typeface="Arial" panose="020B0604020202020204" pitchFamily="34" charset="0"/>
              </a:rPr>
              <a:t>Å få forhandlingserfaringer tidlig, mener vi vil styrke både evnen til toleranse og respekten for andre.</a:t>
            </a:r>
          </a:p>
          <a:p>
            <a:pPr marL="34290" indent="0">
              <a:lnSpc>
                <a:spcPct val="120000"/>
              </a:lnSpc>
              <a:buNone/>
            </a:pPr>
            <a:r>
              <a:rPr lang="nb-NO" sz="4800" dirty="0">
                <a:solidFill>
                  <a:srgbClr val="0070C0"/>
                </a:solidFill>
                <a:latin typeface="Arial" panose="020B0604020202020204" pitchFamily="34" charset="0"/>
                <a:ea typeface="Calibri" panose="020F0502020204030204" pitchFamily="34" charset="0"/>
                <a:cs typeface="Arial" panose="020B0604020202020204" pitchFamily="34" charset="0"/>
              </a:rPr>
              <a:t>Medvirkningen kan ved forhandlinger gi plass for egen selvstendighet og integritet, samtidig som barnet er en deltaker i et fellesskap og ser seg selv i sammenheng med andre. </a:t>
            </a:r>
            <a:endParaRPr lang="nb-NO" sz="4800" dirty="0">
              <a:latin typeface="Arial" panose="020B0604020202020204" pitchFamily="34" charset="0"/>
              <a:cs typeface="Arial" panose="020B0604020202020204" pitchFamily="34" charset="0"/>
            </a:endParaRPr>
          </a:p>
          <a:p>
            <a:pPr marL="34290" indent="0">
              <a:lnSpc>
                <a:spcPct val="120000"/>
              </a:lnSpc>
              <a:buNone/>
            </a:pPr>
            <a:r>
              <a:rPr lang="nb-NO" sz="4800" b="1" u="sng" dirty="0">
                <a:solidFill>
                  <a:schemeClr val="tx1"/>
                </a:solidFill>
                <a:latin typeface="Arial" panose="020B0604020202020204" pitchFamily="34" charset="0"/>
                <a:cs typeface="Arial" panose="020B0604020202020204" pitchFamily="34" charset="0"/>
              </a:rPr>
              <a:t>I forhold til dette ønsker vi at hvert barn skal kunne få en opplevelse av seg selv som:</a:t>
            </a:r>
          </a:p>
          <a:p>
            <a:pPr lvl="0">
              <a:lnSpc>
                <a:spcPct val="120000"/>
              </a:lnSpc>
              <a:buFont typeface="Wingdings" panose="05000000000000000000" pitchFamily="2" charset="2"/>
              <a:buChar char="q"/>
            </a:pPr>
            <a:r>
              <a:rPr lang="nb-NO" sz="4800" dirty="0">
                <a:latin typeface="Arial" panose="020B0604020202020204" pitchFamily="34" charset="0"/>
                <a:cs typeface="Arial" panose="020B0604020202020204" pitchFamily="34" charset="0"/>
              </a:rPr>
              <a:t>Jeg er en som er verdt å lytte til.</a:t>
            </a:r>
          </a:p>
          <a:p>
            <a:pPr lvl="0">
              <a:lnSpc>
                <a:spcPct val="120000"/>
              </a:lnSpc>
              <a:buFont typeface="Wingdings" panose="05000000000000000000" pitchFamily="2" charset="2"/>
              <a:buChar char="q"/>
            </a:pPr>
            <a:r>
              <a:rPr lang="nb-NO" sz="4800" dirty="0">
                <a:latin typeface="Arial" panose="020B0604020202020204" pitchFamily="34" charset="0"/>
                <a:cs typeface="Arial" panose="020B0604020202020204" pitchFamily="34" charset="0"/>
              </a:rPr>
              <a:t>Jeg har tanker, ideer, initiativ som er interessante for andre.</a:t>
            </a:r>
          </a:p>
          <a:p>
            <a:pPr lvl="0">
              <a:lnSpc>
                <a:spcPct val="120000"/>
              </a:lnSpc>
              <a:buFont typeface="Wingdings" panose="05000000000000000000" pitchFamily="2" charset="2"/>
              <a:buChar char="q"/>
            </a:pPr>
            <a:r>
              <a:rPr lang="nb-NO" sz="4800" dirty="0">
                <a:latin typeface="Arial" panose="020B0604020202020204" pitchFamily="34" charset="0"/>
                <a:cs typeface="Arial" panose="020B0604020202020204" pitchFamily="34" charset="0"/>
              </a:rPr>
              <a:t>Jeg har noe å gi til andre, de liker meg.</a:t>
            </a:r>
          </a:p>
          <a:p>
            <a:pPr>
              <a:lnSpc>
                <a:spcPct val="120000"/>
              </a:lnSpc>
              <a:buNone/>
            </a:pPr>
            <a:endParaRPr lang="nb-NO" sz="4800" dirty="0"/>
          </a:p>
          <a:p>
            <a:pPr>
              <a:lnSpc>
                <a:spcPct val="120000"/>
              </a:lnSpc>
              <a:buNone/>
            </a:pPr>
            <a:r>
              <a:rPr lang="nb-NO" sz="4800" dirty="0"/>
              <a:t>	</a:t>
            </a:r>
          </a:p>
        </p:txBody>
      </p:sp>
      <p:sp>
        <p:nvSpPr>
          <p:cNvPr id="8" name="Plassholder for bunntekst 7"/>
          <p:cNvSpPr>
            <a:spLocks noGrp="1"/>
          </p:cNvSpPr>
          <p:nvPr>
            <p:ph type="ftr" sz="quarter" idx="11"/>
          </p:nvPr>
        </p:nvSpPr>
        <p:spPr>
          <a:xfrm>
            <a:off x="2802834" y="6309320"/>
            <a:ext cx="3538331" cy="365125"/>
          </a:xfrm>
        </p:spPr>
        <p:txBody>
          <a:bodyPr/>
          <a:lstStyle/>
          <a:p>
            <a:r>
              <a:rPr lang="nb-NO" dirty="0">
                <a:solidFill>
                  <a:schemeClr val="tx1"/>
                </a:solidFill>
              </a:rPr>
              <a:t>26</a:t>
            </a:r>
          </a:p>
        </p:txBody>
      </p:sp>
      <p:pic>
        <p:nvPicPr>
          <p:cNvPr id="9" name="Bilde 8">
            <a:extLst>
              <a:ext uri="{FF2B5EF4-FFF2-40B4-BE49-F238E27FC236}">
                <a16:creationId xmlns:a16="http://schemas.microsoft.com/office/drawing/2014/main" id="{546B26E9-D29F-4966-ABF9-BA2B02EC24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1536" y="4854783"/>
            <a:ext cx="2342596" cy="1756948"/>
          </a:xfrm>
          <a:prstGeom prst="rect">
            <a:avLst/>
          </a:prstGeom>
        </p:spPr>
      </p:pic>
      <p:pic>
        <p:nvPicPr>
          <p:cNvPr id="11" name="Bilde 10">
            <a:extLst>
              <a:ext uri="{FF2B5EF4-FFF2-40B4-BE49-F238E27FC236}">
                <a16:creationId xmlns:a16="http://schemas.microsoft.com/office/drawing/2014/main" id="{471816C1-9E12-44F5-A342-0704CA7AA1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72" y="1052736"/>
            <a:ext cx="2520280" cy="2083147"/>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457200" y="283697"/>
            <a:ext cx="8229600" cy="648071"/>
          </a:xfrm>
        </p:spPr>
        <p:txBody>
          <a:bodyPr>
            <a:normAutofit/>
          </a:bodyPr>
          <a:lstStyle/>
          <a:p>
            <a:r>
              <a:rPr lang="nb-NO" sz="3600" dirty="0">
                <a:latin typeface="Arial" panose="020B0604020202020204" pitchFamily="34" charset="0"/>
                <a:cs typeface="Arial" panose="020B0604020202020204" pitchFamily="34" charset="0"/>
              </a:rPr>
              <a:t>Mai</a:t>
            </a:r>
            <a:r>
              <a:rPr lang="nb-NO" sz="1600" dirty="0"/>
              <a:t>  </a:t>
            </a:r>
          </a:p>
        </p:txBody>
      </p:sp>
      <p:sp>
        <p:nvSpPr>
          <p:cNvPr id="5" name="Undertittel 4"/>
          <p:cNvSpPr>
            <a:spLocks noGrp="1"/>
          </p:cNvSpPr>
          <p:nvPr>
            <p:ph type="subTitle" idx="1"/>
          </p:nvPr>
        </p:nvSpPr>
        <p:spPr>
          <a:xfrm>
            <a:off x="323528" y="6093296"/>
            <a:ext cx="9144000" cy="620688"/>
          </a:xfrm>
        </p:spPr>
        <p:txBody>
          <a:bodyPr>
            <a:normAutofit/>
          </a:bodyPr>
          <a:lstStyle/>
          <a:p>
            <a:pPr algn="l"/>
            <a:r>
              <a:rPr lang="nb-NO" sz="800" dirty="0">
                <a:solidFill>
                  <a:schemeClr val="tx1"/>
                </a:solidFill>
              </a:rPr>
              <a:t>	Kontoret     51566611/91146185		Naturgruppa   90294320	Tusenfryd    48953856		post@byhaugen-barnehage.no</a:t>
            </a:r>
          </a:p>
          <a:p>
            <a:pPr algn="l"/>
            <a:r>
              <a:rPr lang="nb-NO" sz="800" dirty="0">
                <a:solidFill>
                  <a:schemeClr val="tx1"/>
                </a:solidFill>
              </a:rPr>
              <a:t>	Rødkløver   48953607		Hvitveis            48944046	Blåklokke     48942953		www.byhaugen-barnehage.no</a:t>
            </a:r>
          </a:p>
        </p:txBody>
      </p:sp>
      <p:graphicFrame>
        <p:nvGraphicFramePr>
          <p:cNvPr id="4" name="Plassholder for innhold 3"/>
          <p:cNvGraphicFramePr>
            <a:graphicFrameLocks noGrp="1"/>
          </p:cNvGraphicFramePr>
          <p:nvPr>
            <p:ph idx="4294967295"/>
            <p:extLst>
              <p:ext uri="{D42A27DB-BD31-4B8C-83A1-F6EECF244321}">
                <p14:modId xmlns:p14="http://schemas.microsoft.com/office/powerpoint/2010/main" val="217586112"/>
              </p:ext>
            </p:extLst>
          </p:nvPr>
        </p:nvGraphicFramePr>
        <p:xfrm>
          <a:off x="471991" y="836713"/>
          <a:ext cx="8229600" cy="5269598"/>
        </p:xfrm>
        <a:graphic>
          <a:graphicData uri="http://schemas.openxmlformats.org/drawingml/2006/table">
            <a:tbl>
              <a:tblPr firstRow="1" bandRow="1">
                <a:tableStyleId>{073A0DAA-6AF3-43AB-8588-CEC1D06C72B9}</a:tableStyleId>
              </a:tblPr>
              <a:tblGrid>
                <a:gridCol w="432048">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1234480">
                  <a:extLst>
                    <a:ext uri="{9D8B030D-6E8A-4147-A177-3AD203B41FA5}">
                      <a16:colId xmlns:a16="http://schemas.microsoft.com/office/drawing/2014/main" val="20002"/>
                    </a:ext>
                  </a:extLst>
                </a:gridCol>
                <a:gridCol w="1285800">
                  <a:extLst>
                    <a:ext uri="{9D8B030D-6E8A-4147-A177-3AD203B41FA5}">
                      <a16:colId xmlns:a16="http://schemas.microsoft.com/office/drawing/2014/main" val="20003"/>
                    </a:ext>
                  </a:extLst>
                </a:gridCol>
                <a:gridCol w="1224136">
                  <a:extLst>
                    <a:ext uri="{9D8B030D-6E8A-4147-A177-3AD203B41FA5}">
                      <a16:colId xmlns:a16="http://schemas.microsoft.com/office/drawing/2014/main" val="20004"/>
                    </a:ext>
                  </a:extLst>
                </a:gridCol>
                <a:gridCol w="1224136">
                  <a:extLst>
                    <a:ext uri="{9D8B030D-6E8A-4147-A177-3AD203B41FA5}">
                      <a16:colId xmlns:a16="http://schemas.microsoft.com/office/drawing/2014/main" val="20005"/>
                    </a:ext>
                  </a:extLst>
                </a:gridCol>
                <a:gridCol w="720080">
                  <a:extLst>
                    <a:ext uri="{9D8B030D-6E8A-4147-A177-3AD203B41FA5}">
                      <a16:colId xmlns:a16="http://schemas.microsoft.com/office/drawing/2014/main" val="20006"/>
                    </a:ext>
                  </a:extLst>
                </a:gridCol>
                <a:gridCol w="740768">
                  <a:extLst>
                    <a:ext uri="{9D8B030D-6E8A-4147-A177-3AD203B41FA5}">
                      <a16:colId xmlns:a16="http://schemas.microsoft.com/office/drawing/2014/main" val="20007"/>
                    </a:ext>
                  </a:extLst>
                </a:gridCol>
              </a:tblGrid>
              <a:tr h="273593">
                <a:tc>
                  <a:txBody>
                    <a:bodyPr/>
                    <a:lstStyle/>
                    <a:p>
                      <a:r>
                        <a:rPr lang="nb-NO" sz="1100" dirty="0"/>
                        <a:t>Uke</a:t>
                      </a:r>
                    </a:p>
                  </a:txBody>
                  <a:tcPr/>
                </a:tc>
                <a:tc>
                  <a:txBody>
                    <a:bodyPr/>
                    <a:lstStyle/>
                    <a:p>
                      <a:r>
                        <a:rPr lang="nb-NO" sz="1100" dirty="0"/>
                        <a:t>Mandag</a:t>
                      </a:r>
                    </a:p>
                  </a:txBody>
                  <a:tcPr/>
                </a:tc>
                <a:tc>
                  <a:txBody>
                    <a:bodyPr/>
                    <a:lstStyle/>
                    <a:p>
                      <a:r>
                        <a:rPr lang="nb-NO" sz="1100" dirty="0"/>
                        <a:t>Tirsdag</a:t>
                      </a:r>
                    </a:p>
                  </a:txBody>
                  <a:tcPr/>
                </a:tc>
                <a:tc>
                  <a:txBody>
                    <a:bodyPr/>
                    <a:lstStyle/>
                    <a:p>
                      <a:r>
                        <a:rPr lang="nb-NO" sz="1100" dirty="0"/>
                        <a:t>Onsdag</a:t>
                      </a:r>
                    </a:p>
                  </a:txBody>
                  <a:tcPr/>
                </a:tc>
                <a:tc>
                  <a:txBody>
                    <a:bodyPr/>
                    <a:lstStyle/>
                    <a:p>
                      <a:r>
                        <a:rPr lang="nb-NO" sz="1100" dirty="0"/>
                        <a:t>Torsdag</a:t>
                      </a:r>
                    </a:p>
                  </a:txBody>
                  <a:tcPr/>
                </a:tc>
                <a:tc>
                  <a:txBody>
                    <a:bodyPr/>
                    <a:lstStyle/>
                    <a:p>
                      <a:r>
                        <a:rPr lang="nb-NO" sz="1100" dirty="0"/>
                        <a:t>Fredag</a:t>
                      </a:r>
                    </a:p>
                  </a:txBody>
                  <a:tcPr/>
                </a:tc>
                <a:tc>
                  <a:txBody>
                    <a:bodyPr/>
                    <a:lstStyle/>
                    <a:p>
                      <a:r>
                        <a:rPr lang="nb-NO" sz="1100" dirty="0"/>
                        <a:t>Lørdag</a:t>
                      </a:r>
                    </a:p>
                  </a:txBody>
                  <a:tcPr/>
                </a:tc>
                <a:tc>
                  <a:txBody>
                    <a:bodyPr/>
                    <a:lstStyle/>
                    <a:p>
                      <a:r>
                        <a:rPr lang="nb-NO" sz="1100" dirty="0"/>
                        <a:t>Søndag</a:t>
                      </a:r>
                    </a:p>
                  </a:txBody>
                  <a:tcPr/>
                </a:tc>
                <a:extLst>
                  <a:ext uri="{0D108BD9-81ED-4DB2-BD59-A6C34878D82A}">
                    <a16:rowId xmlns:a16="http://schemas.microsoft.com/office/drawing/2014/main" val="10000"/>
                  </a:ext>
                </a:extLst>
              </a:tr>
              <a:tr h="941649">
                <a:tc>
                  <a:txBody>
                    <a:bodyPr/>
                    <a:lstStyle/>
                    <a:p>
                      <a:r>
                        <a:rPr lang="nb-NO" sz="1050" dirty="0"/>
                        <a:t>18</a:t>
                      </a:r>
                    </a:p>
                  </a:txBody>
                  <a:tcPr/>
                </a:tc>
                <a:tc>
                  <a:txBody>
                    <a:bodyPr/>
                    <a:lstStyle/>
                    <a:p>
                      <a:endParaRPr lang="nb-NO" sz="1050" dirty="0"/>
                    </a:p>
                  </a:txBody>
                  <a:tcPr/>
                </a:tc>
                <a:tc>
                  <a:txBody>
                    <a:bodyPr/>
                    <a:lstStyle/>
                    <a:p>
                      <a:endParaRPr lang="nb-NO" sz="1050" dirty="0"/>
                    </a:p>
                    <a:p>
                      <a:endParaRPr lang="nb-NO" sz="1050" dirty="0"/>
                    </a:p>
                  </a:txBody>
                  <a:tcPr/>
                </a:tc>
                <a:tc>
                  <a:txBody>
                    <a:bodyPr/>
                    <a:lstStyle/>
                    <a:p>
                      <a:r>
                        <a:rPr lang="nb-NO" sz="1050" dirty="0"/>
                        <a:t>1</a:t>
                      </a:r>
                    </a:p>
                    <a:p>
                      <a:endParaRPr lang="nb-NO" sz="1050" dirty="0"/>
                    </a:p>
                    <a:p>
                      <a:pPr marL="0" marR="0" lvl="0" indent="0" algn="l" defTabSz="685800" rtl="0" eaLnBrk="1" fontAlgn="auto" latinLnBrk="0" hangingPunct="1">
                        <a:lnSpc>
                          <a:spcPct val="100000"/>
                        </a:lnSpc>
                        <a:spcBef>
                          <a:spcPts val="0"/>
                        </a:spcBef>
                        <a:spcAft>
                          <a:spcPts val="0"/>
                        </a:spcAft>
                        <a:buClrTx/>
                        <a:buSzTx/>
                        <a:buFontTx/>
                        <a:buNone/>
                        <a:tabLst/>
                        <a:defRPr/>
                      </a:pPr>
                      <a:r>
                        <a:rPr lang="nb-NO" sz="1050" dirty="0">
                          <a:solidFill>
                            <a:srgbClr val="FF0000"/>
                          </a:solidFill>
                        </a:rPr>
                        <a:t>1. Mai </a:t>
                      </a:r>
                      <a:r>
                        <a:rPr lang="nb-NO" sz="1050" dirty="0"/>
                        <a:t>– barnehagen stengt</a:t>
                      </a:r>
                    </a:p>
                    <a:p>
                      <a:endParaRPr lang="nb-NO" sz="1050" dirty="0"/>
                    </a:p>
                  </a:txBody>
                  <a:tcPr/>
                </a:tc>
                <a:tc>
                  <a:txBody>
                    <a:bodyPr/>
                    <a:lstStyle/>
                    <a:p>
                      <a:r>
                        <a:rPr lang="nb-NO" sz="1050" dirty="0"/>
                        <a:t>2</a:t>
                      </a:r>
                    </a:p>
                  </a:txBody>
                  <a:tcPr/>
                </a:tc>
                <a:tc>
                  <a:txBody>
                    <a:bodyPr/>
                    <a:lstStyle/>
                    <a:p>
                      <a:r>
                        <a:rPr lang="nb-NO" sz="1050" dirty="0"/>
                        <a:t>3</a:t>
                      </a:r>
                    </a:p>
                    <a:p>
                      <a:endParaRPr lang="nb-NO" sz="1050" dirty="0"/>
                    </a:p>
                    <a:p>
                      <a:r>
                        <a:rPr lang="nb-NO" sz="1050" dirty="0"/>
                        <a:t>Fellessamling</a:t>
                      </a:r>
                    </a:p>
                  </a:txBody>
                  <a:tcPr/>
                </a:tc>
                <a:tc>
                  <a:txBody>
                    <a:bodyPr/>
                    <a:lstStyle/>
                    <a:p>
                      <a:r>
                        <a:rPr lang="nb-NO" sz="1050" dirty="0"/>
                        <a:t>4</a:t>
                      </a:r>
                    </a:p>
                    <a:p>
                      <a:endParaRPr lang="nb-NO" sz="1050" dirty="0"/>
                    </a:p>
                  </a:txBody>
                  <a:tcPr/>
                </a:tc>
                <a:tc>
                  <a:txBody>
                    <a:bodyPr/>
                    <a:lstStyle/>
                    <a:p>
                      <a:r>
                        <a:rPr lang="nb-NO" sz="1050" dirty="0"/>
                        <a:t>5</a:t>
                      </a:r>
                    </a:p>
                  </a:txBody>
                  <a:tcPr/>
                </a:tc>
                <a:extLst>
                  <a:ext uri="{0D108BD9-81ED-4DB2-BD59-A6C34878D82A}">
                    <a16:rowId xmlns:a16="http://schemas.microsoft.com/office/drawing/2014/main" val="10001"/>
                  </a:ext>
                </a:extLst>
              </a:tr>
              <a:tr h="895608">
                <a:tc>
                  <a:txBody>
                    <a:bodyPr/>
                    <a:lstStyle/>
                    <a:p>
                      <a:r>
                        <a:rPr lang="nb-NO" sz="1050" dirty="0"/>
                        <a:t>19</a:t>
                      </a:r>
                    </a:p>
                  </a:txBody>
                  <a:tcPr/>
                </a:tc>
                <a:tc>
                  <a:txBody>
                    <a:bodyPr/>
                    <a:lstStyle/>
                    <a:p>
                      <a:r>
                        <a:rPr lang="nb-NO" sz="1050" dirty="0"/>
                        <a:t>6</a:t>
                      </a:r>
                    </a:p>
                  </a:txBody>
                  <a:tcPr/>
                </a:tc>
                <a:tc>
                  <a:txBody>
                    <a:bodyPr/>
                    <a:lstStyle/>
                    <a:p>
                      <a:r>
                        <a:rPr lang="nb-NO" sz="1050" dirty="0"/>
                        <a:t>7</a:t>
                      </a:r>
                    </a:p>
                  </a:txBody>
                  <a:tcPr/>
                </a:tc>
                <a:tc>
                  <a:txBody>
                    <a:bodyPr/>
                    <a:lstStyle/>
                    <a:p>
                      <a:r>
                        <a:rPr lang="nb-NO" sz="1050" dirty="0"/>
                        <a:t>8</a:t>
                      </a:r>
                    </a:p>
                  </a:txBody>
                  <a:tcPr/>
                </a:tc>
                <a:tc>
                  <a:txBody>
                    <a:bodyPr/>
                    <a:lstStyle/>
                    <a:p>
                      <a:r>
                        <a:rPr lang="nb-NO" sz="1050" dirty="0"/>
                        <a:t>9</a:t>
                      </a:r>
                    </a:p>
                    <a:p>
                      <a:endParaRPr lang="nb-NO" sz="1050" dirty="0"/>
                    </a:p>
                  </a:txBody>
                  <a:tcPr/>
                </a:tc>
                <a:tc>
                  <a:txBody>
                    <a:bodyPr/>
                    <a:lstStyle/>
                    <a:p>
                      <a:r>
                        <a:rPr lang="nb-NO" sz="1050" dirty="0"/>
                        <a:t>10</a:t>
                      </a:r>
                    </a:p>
                    <a:p>
                      <a:endParaRPr lang="nb-NO" sz="1050" dirty="0"/>
                    </a:p>
                    <a:p>
                      <a:r>
                        <a:rPr lang="nb-NO" sz="1050" dirty="0"/>
                        <a:t>Fellessamling</a:t>
                      </a:r>
                    </a:p>
                  </a:txBody>
                  <a:tcPr/>
                </a:tc>
                <a:tc>
                  <a:txBody>
                    <a:bodyPr/>
                    <a:lstStyle/>
                    <a:p>
                      <a:r>
                        <a:rPr lang="nb-NO" sz="1050" dirty="0"/>
                        <a:t>11</a:t>
                      </a:r>
                    </a:p>
                  </a:txBody>
                  <a:tcPr/>
                </a:tc>
                <a:tc>
                  <a:txBody>
                    <a:bodyPr/>
                    <a:lstStyle/>
                    <a:p>
                      <a:r>
                        <a:rPr lang="nb-NO" sz="1050" dirty="0"/>
                        <a:t>12</a:t>
                      </a:r>
                    </a:p>
                  </a:txBody>
                  <a:tcPr/>
                </a:tc>
                <a:extLst>
                  <a:ext uri="{0D108BD9-81ED-4DB2-BD59-A6C34878D82A}">
                    <a16:rowId xmlns:a16="http://schemas.microsoft.com/office/drawing/2014/main" val="10002"/>
                  </a:ext>
                </a:extLst>
              </a:tr>
              <a:tr h="1204613">
                <a:tc>
                  <a:txBody>
                    <a:bodyPr/>
                    <a:lstStyle/>
                    <a:p>
                      <a:r>
                        <a:rPr lang="nb-NO" sz="1050" dirty="0"/>
                        <a:t>20</a:t>
                      </a:r>
                    </a:p>
                  </a:txBody>
                  <a:tcPr/>
                </a:tc>
                <a:tc>
                  <a:txBody>
                    <a:bodyPr/>
                    <a:lstStyle/>
                    <a:p>
                      <a:r>
                        <a:rPr lang="nb-NO" sz="1050" dirty="0"/>
                        <a:t>13</a:t>
                      </a:r>
                    </a:p>
                  </a:txBody>
                  <a:tcPr/>
                </a:tc>
                <a:tc>
                  <a:txBody>
                    <a:bodyPr/>
                    <a:lstStyle/>
                    <a:p>
                      <a:r>
                        <a:rPr lang="nb-NO" sz="1050" dirty="0"/>
                        <a:t>14</a:t>
                      </a:r>
                    </a:p>
                    <a:p>
                      <a:endParaRPr lang="nb-NO" sz="1050" dirty="0"/>
                    </a:p>
                    <a:p>
                      <a:r>
                        <a:rPr lang="nb-NO" sz="1050" dirty="0"/>
                        <a:t>Dugnad</a:t>
                      </a:r>
                    </a:p>
                  </a:txBody>
                  <a:tcPr/>
                </a:tc>
                <a:tc>
                  <a:txBody>
                    <a:bodyPr/>
                    <a:lstStyle/>
                    <a:p>
                      <a:r>
                        <a:rPr lang="nb-NO" sz="1050" dirty="0"/>
                        <a:t>15</a:t>
                      </a:r>
                    </a:p>
                    <a:p>
                      <a:endParaRPr lang="nb-NO" sz="1050" dirty="0"/>
                    </a:p>
                  </a:txBody>
                  <a:tcPr/>
                </a:tc>
                <a:tc>
                  <a:txBody>
                    <a:bodyPr/>
                    <a:lstStyle/>
                    <a:p>
                      <a:r>
                        <a:rPr lang="nb-NO" sz="1050" dirty="0"/>
                        <a:t>16</a:t>
                      </a:r>
                    </a:p>
                    <a:p>
                      <a:endParaRPr lang="nb-NO" sz="1050" dirty="0"/>
                    </a:p>
                    <a:p>
                      <a:r>
                        <a:rPr lang="nb-NO" sz="1050" dirty="0"/>
                        <a:t>17. Mai feiring i barnehagen!</a:t>
                      </a:r>
                    </a:p>
                  </a:txBody>
                  <a:tcPr/>
                </a:tc>
                <a:tc>
                  <a:txBody>
                    <a:bodyPr/>
                    <a:lstStyle/>
                    <a:p>
                      <a:r>
                        <a:rPr lang="nb-NO" sz="1050" dirty="0"/>
                        <a:t>17</a:t>
                      </a:r>
                    </a:p>
                    <a:p>
                      <a:r>
                        <a:rPr lang="nb-NO" sz="1050" dirty="0">
                          <a:solidFill>
                            <a:srgbClr val="FF0000"/>
                          </a:solidFill>
                        </a:rPr>
                        <a:t>17. mai </a:t>
                      </a:r>
                      <a:r>
                        <a:rPr lang="nb-NO" sz="1050" dirty="0"/>
                        <a:t>– barnehagen er stengt</a:t>
                      </a:r>
                    </a:p>
                    <a:p>
                      <a:r>
                        <a:rPr lang="nb-NO" sz="1050" dirty="0"/>
                        <a:t>Hipp </a:t>
                      </a:r>
                      <a:r>
                        <a:rPr lang="nb-NO" sz="1050" dirty="0" err="1"/>
                        <a:t>hipp</a:t>
                      </a:r>
                      <a:r>
                        <a:rPr lang="nb-NO" sz="1050" dirty="0"/>
                        <a:t> hurra </a:t>
                      </a:r>
                    </a:p>
                    <a:p>
                      <a:r>
                        <a:rPr lang="nb-NO" sz="1050" dirty="0"/>
                        <a:t>for Norge!</a:t>
                      </a:r>
                    </a:p>
                    <a:p>
                      <a:endParaRPr lang="nb-NO" sz="1050" dirty="0"/>
                    </a:p>
                  </a:txBody>
                  <a:tcPr/>
                </a:tc>
                <a:tc>
                  <a:txBody>
                    <a:bodyPr/>
                    <a:lstStyle/>
                    <a:p>
                      <a:r>
                        <a:rPr lang="nb-NO" sz="1050" dirty="0"/>
                        <a:t>18</a:t>
                      </a:r>
                    </a:p>
                  </a:txBody>
                  <a:tcPr/>
                </a:tc>
                <a:tc>
                  <a:txBody>
                    <a:bodyPr/>
                    <a:lstStyle/>
                    <a:p>
                      <a:r>
                        <a:rPr lang="nb-NO" sz="1050" dirty="0"/>
                        <a:t>19</a:t>
                      </a:r>
                    </a:p>
                  </a:txBody>
                  <a:tcPr/>
                </a:tc>
                <a:extLst>
                  <a:ext uri="{0D108BD9-81ED-4DB2-BD59-A6C34878D82A}">
                    <a16:rowId xmlns:a16="http://schemas.microsoft.com/office/drawing/2014/main" val="10003"/>
                  </a:ext>
                </a:extLst>
              </a:tr>
              <a:tr h="895608">
                <a:tc>
                  <a:txBody>
                    <a:bodyPr/>
                    <a:lstStyle/>
                    <a:p>
                      <a:r>
                        <a:rPr lang="nb-NO" sz="1050" dirty="0"/>
                        <a:t>21</a:t>
                      </a:r>
                    </a:p>
                  </a:txBody>
                  <a:tcPr/>
                </a:tc>
                <a:tc>
                  <a:txBody>
                    <a:bodyPr/>
                    <a:lstStyle/>
                    <a:p>
                      <a:r>
                        <a:rPr lang="nb-NO" sz="1050" dirty="0"/>
                        <a:t>20</a:t>
                      </a:r>
                    </a:p>
                    <a:p>
                      <a:endParaRPr lang="nb-NO" sz="1050" dirty="0"/>
                    </a:p>
                  </a:txBody>
                  <a:tcPr/>
                </a:tc>
                <a:tc>
                  <a:txBody>
                    <a:bodyPr/>
                    <a:lstStyle/>
                    <a:p>
                      <a:r>
                        <a:rPr lang="nb-NO" sz="1050" dirty="0"/>
                        <a:t>21</a:t>
                      </a:r>
                    </a:p>
                    <a:p>
                      <a:endParaRPr lang="nb-NO" sz="1050" dirty="0"/>
                    </a:p>
                  </a:txBody>
                  <a:tcPr/>
                </a:tc>
                <a:tc>
                  <a:txBody>
                    <a:bodyPr/>
                    <a:lstStyle/>
                    <a:p>
                      <a:r>
                        <a:rPr lang="nb-NO" sz="1050" dirty="0"/>
                        <a:t>22</a:t>
                      </a:r>
                    </a:p>
                    <a:p>
                      <a:endParaRPr lang="nb-NO" sz="1050" dirty="0"/>
                    </a:p>
                    <a:p>
                      <a:r>
                        <a:rPr lang="nb-NO" sz="1050" dirty="0"/>
                        <a:t>Røvergruppa reiser til </a:t>
                      </a:r>
                      <a:r>
                        <a:rPr lang="nb-NO" sz="1050" dirty="0" err="1"/>
                        <a:t>Kardemommeby</a:t>
                      </a:r>
                      <a:endParaRPr lang="nb-NO" sz="1050" dirty="0"/>
                    </a:p>
                  </a:txBody>
                  <a:tcPr/>
                </a:tc>
                <a:tc>
                  <a:txBody>
                    <a:bodyPr/>
                    <a:lstStyle/>
                    <a:p>
                      <a:r>
                        <a:rPr lang="nb-NO" sz="1050" dirty="0"/>
                        <a:t>23</a:t>
                      </a:r>
                    </a:p>
                  </a:txBody>
                  <a:tcPr/>
                </a:tc>
                <a:tc>
                  <a:txBody>
                    <a:bodyPr/>
                    <a:lstStyle/>
                    <a:p>
                      <a:r>
                        <a:rPr lang="nb-NO" sz="1050" dirty="0"/>
                        <a:t>24</a:t>
                      </a:r>
                    </a:p>
                    <a:p>
                      <a:endParaRPr lang="nb-NO" sz="1050" dirty="0"/>
                    </a:p>
                    <a:p>
                      <a:r>
                        <a:rPr lang="nb-NO" sz="1050" dirty="0"/>
                        <a:t>Fellessamling</a:t>
                      </a:r>
                    </a:p>
                  </a:txBody>
                  <a:tcPr/>
                </a:tc>
                <a:tc>
                  <a:txBody>
                    <a:bodyPr/>
                    <a:lstStyle/>
                    <a:p>
                      <a:r>
                        <a:rPr lang="nb-NO" sz="1050" dirty="0"/>
                        <a:t>25</a:t>
                      </a:r>
                    </a:p>
                  </a:txBody>
                  <a:tcPr/>
                </a:tc>
                <a:tc>
                  <a:txBody>
                    <a:bodyPr/>
                    <a:lstStyle/>
                    <a:p>
                      <a:r>
                        <a:rPr lang="nb-NO" sz="1050" dirty="0"/>
                        <a:t>26</a:t>
                      </a:r>
                    </a:p>
                  </a:txBody>
                  <a:tcPr/>
                </a:tc>
                <a:extLst>
                  <a:ext uri="{0D108BD9-81ED-4DB2-BD59-A6C34878D82A}">
                    <a16:rowId xmlns:a16="http://schemas.microsoft.com/office/drawing/2014/main" val="10004"/>
                  </a:ext>
                </a:extLst>
              </a:tr>
              <a:tr h="1045513">
                <a:tc>
                  <a:txBody>
                    <a:bodyPr/>
                    <a:lstStyle/>
                    <a:p>
                      <a:r>
                        <a:rPr lang="nb-NO" sz="1050" dirty="0"/>
                        <a:t>22</a:t>
                      </a:r>
                    </a:p>
                  </a:txBody>
                  <a:tcPr/>
                </a:tc>
                <a:tc>
                  <a:txBody>
                    <a:bodyPr/>
                    <a:lstStyle/>
                    <a:p>
                      <a:r>
                        <a:rPr lang="nb-NO" sz="1050" dirty="0"/>
                        <a:t>27</a:t>
                      </a:r>
                    </a:p>
                    <a:p>
                      <a:endParaRPr lang="nb-NO" sz="1050" dirty="0"/>
                    </a:p>
                  </a:txBody>
                  <a:tcPr/>
                </a:tc>
                <a:tc>
                  <a:txBody>
                    <a:bodyPr/>
                    <a:lstStyle/>
                    <a:p>
                      <a:r>
                        <a:rPr lang="nb-NO" sz="1050" dirty="0"/>
                        <a:t>28</a:t>
                      </a:r>
                    </a:p>
                  </a:txBody>
                  <a:tcPr/>
                </a:tc>
                <a:tc>
                  <a:txBody>
                    <a:bodyPr/>
                    <a:lstStyle/>
                    <a:p>
                      <a:r>
                        <a:rPr lang="nb-NO" sz="1050" dirty="0"/>
                        <a:t>29</a:t>
                      </a:r>
                    </a:p>
                    <a:p>
                      <a:endParaRPr lang="nb-NO" sz="1050" dirty="0"/>
                    </a:p>
                  </a:txBody>
                  <a:tcPr/>
                </a:tc>
                <a:tc>
                  <a:txBody>
                    <a:bodyPr/>
                    <a:lstStyle/>
                    <a:p>
                      <a:r>
                        <a:rPr lang="nb-NO" sz="1050" dirty="0"/>
                        <a:t>30</a:t>
                      </a:r>
                    </a:p>
                    <a:p>
                      <a:pPr marL="0" marR="0" lvl="0" indent="0" algn="l" defTabSz="685800" rtl="0" eaLnBrk="1" fontAlgn="auto" latinLnBrk="0" hangingPunct="1">
                        <a:lnSpc>
                          <a:spcPct val="100000"/>
                        </a:lnSpc>
                        <a:spcBef>
                          <a:spcPts val="0"/>
                        </a:spcBef>
                        <a:spcAft>
                          <a:spcPts val="0"/>
                        </a:spcAft>
                        <a:buClrTx/>
                        <a:buSzTx/>
                        <a:buFontTx/>
                        <a:buNone/>
                        <a:tabLst/>
                        <a:defRPr/>
                      </a:pPr>
                      <a:r>
                        <a:rPr lang="nb-NO" sz="1050" dirty="0">
                          <a:solidFill>
                            <a:srgbClr val="FF0000"/>
                          </a:solidFill>
                        </a:rPr>
                        <a:t>Kristi Himmelfartsdag</a:t>
                      </a:r>
                      <a:r>
                        <a:rPr lang="nb-NO" sz="1050" baseline="0" dirty="0">
                          <a:solidFill>
                            <a:srgbClr val="FF0000"/>
                          </a:solidFill>
                        </a:rPr>
                        <a:t> </a:t>
                      </a:r>
                      <a:r>
                        <a:rPr lang="nb-NO" sz="1050" baseline="0" dirty="0"/>
                        <a:t>– barnehagen er stengt</a:t>
                      </a:r>
                      <a:endParaRPr lang="nb-NO" sz="1050" dirty="0"/>
                    </a:p>
                    <a:p>
                      <a:endParaRPr lang="nb-NO" sz="1050" dirty="0"/>
                    </a:p>
                  </a:txBody>
                  <a:tcPr/>
                </a:tc>
                <a:tc>
                  <a:txBody>
                    <a:bodyPr/>
                    <a:lstStyle/>
                    <a:p>
                      <a:r>
                        <a:rPr lang="nb-NO" sz="1050" dirty="0"/>
                        <a:t>31</a:t>
                      </a:r>
                    </a:p>
                    <a:p>
                      <a:endParaRPr lang="nb-NO" sz="1050" dirty="0"/>
                    </a:p>
                    <a:p>
                      <a:r>
                        <a:rPr lang="nb-NO" sz="1050" dirty="0"/>
                        <a:t>Planleggingsdag – barnehagen er stengt!</a:t>
                      </a:r>
                    </a:p>
                  </a:txBody>
                  <a:tcPr/>
                </a:tc>
                <a:tc>
                  <a:txBody>
                    <a:bodyPr/>
                    <a:lstStyle/>
                    <a:p>
                      <a:endParaRPr lang="nb-NO" sz="1050" dirty="0"/>
                    </a:p>
                  </a:txBody>
                  <a:tcPr/>
                </a:tc>
                <a:tc>
                  <a:txBody>
                    <a:bodyPr/>
                    <a:lstStyle/>
                    <a:p>
                      <a:endParaRPr lang="nb-NO" sz="1050" dirty="0"/>
                    </a:p>
                  </a:txBody>
                  <a:tcPr/>
                </a:tc>
                <a:extLst>
                  <a:ext uri="{0D108BD9-81ED-4DB2-BD59-A6C34878D82A}">
                    <a16:rowId xmlns:a16="http://schemas.microsoft.com/office/drawing/2014/main" val="10005"/>
                  </a:ext>
                </a:extLst>
              </a:tr>
            </a:tbl>
          </a:graphicData>
        </a:graphic>
      </p:graphicFrame>
      <p:pic>
        <p:nvPicPr>
          <p:cNvPr id="3074" name="Picture 2" descr="C:\Users\Tusenfryd\AppData\Local\Microsoft\Windows\Temporary Internet Files\Content.IE5\E8CMFZ58\MC900361798[1].wmf"/>
          <p:cNvPicPr>
            <a:picLocks noChangeAspect="1" noChangeArrowheads="1"/>
          </p:cNvPicPr>
          <p:nvPr/>
        </p:nvPicPr>
        <p:blipFill>
          <a:blip r:embed="rId2" cstate="print"/>
          <a:srcRect/>
          <a:stretch>
            <a:fillRect/>
          </a:stretch>
        </p:blipFill>
        <p:spPr bwMode="auto">
          <a:xfrm>
            <a:off x="5175152" y="3763888"/>
            <a:ext cx="538358" cy="340618"/>
          </a:xfrm>
          <a:prstGeom prst="rect">
            <a:avLst/>
          </a:prstGeom>
          <a:noFill/>
        </p:spPr>
      </p:pic>
      <p:pic>
        <p:nvPicPr>
          <p:cNvPr id="3075" name="Picture 3" descr="C:\Users\Tusenfryd\AppData\Local\Microsoft\Windows\Temporary Internet Files\Content.IE5\V36MAUZB\MC900129212[1].wmf"/>
          <p:cNvPicPr>
            <a:picLocks noChangeAspect="1" noChangeArrowheads="1"/>
          </p:cNvPicPr>
          <p:nvPr/>
        </p:nvPicPr>
        <p:blipFill>
          <a:blip r:embed="rId3" cstate="print"/>
          <a:srcRect/>
          <a:stretch>
            <a:fillRect/>
          </a:stretch>
        </p:blipFill>
        <p:spPr bwMode="auto">
          <a:xfrm>
            <a:off x="5052989" y="332699"/>
            <a:ext cx="765818" cy="567394"/>
          </a:xfrm>
          <a:prstGeom prst="rect">
            <a:avLst/>
          </a:prstGeom>
          <a:noFill/>
        </p:spPr>
      </p:pic>
      <p:pic>
        <p:nvPicPr>
          <p:cNvPr id="6" name="Bild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9693" y="4249661"/>
            <a:ext cx="719685" cy="717718"/>
          </a:xfrm>
          <a:prstGeom prst="rect">
            <a:avLst/>
          </a:prstGeom>
        </p:spPr>
      </p:pic>
      <p:pic>
        <p:nvPicPr>
          <p:cNvPr id="8" name="Bild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71800" y="3490823"/>
            <a:ext cx="648072" cy="54613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flipV="1">
            <a:off x="457200" y="-387424"/>
            <a:ext cx="8229600" cy="387424"/>
          </a:xfrm>
        </p:spPr>
        <p:txBody>
          <a:bodyPr>
            <a:normAutofit fontScale="90000"/>
          </a:bodyPr>
          <a:lstStyle/>
          <a:p>
            <a:endParaRPr lang="nb-NO" dirty="0"/>
          </a:p>
        </p:txBody>
      </p:sp>
      <p:sp>
        <p:nvSpPr>
          <p:cNvPr id="3" name="Plassholder for tekst 2"/>
          <p:cNvSpPr>
            <a:spLocks noGrp="1"/>
          </p:cNvSpPr>
          <p:nvPr>
            <p:ph type="body" idx="1"/>
          </p:nvPr>
        </p:nvSpPr>
        <p:spPr>
          <a:xfrm>
            <a:off x="457200" y="332655"/>
            <a:ext cx="8229600" cy="432049"/>
          </a:xfrm>
        </p:spPr>
        <p:txBody>
          <a:bodyPr>
            <a:normAutofit/>
          </a:bodyPr>
          <a:lstStyle/>
          <a:p>
            <a:pPr algn="ctr"/>
            <a:r>
              <a:rPr lang="nb-NO" dirty="0"/>
              <a:t>     </a:t>
            </a:r>
            <a:r>
              <a:rPr lang="nb-NO" sz="2000" dirty="0">
                <a:latin typeface="Arial" panose="020B0604020202020204" pitchFamily="34" charset="0"/>
                <a:cs typeface="Arial" panose="020B0604020202020204" pitchFamily="34" charset="0"/>
              </a:rPr>
              <a:t>Overgang barnehage/skole</a:t>
            </a:r>
          </a:p>
        </p:txBody>
      </p:sp>
      <p:sp>
        <p:nvSpPr>
          <p:cNvPr id="4" name="Plassholder for innhold 3"/>
          <p:cNvSpPr>
            <a:spLocks noGrp="1"/>
          </p:cNvSpPr>
          <p:nvPr>
            <p:ph sz="half" idx="2"/>
          </p:nvPr>
        </p:nvSpPr>
        <p:spPr>
          <a:xfrm>
            <a:off x="438323" y="1119362"/>
            <a:ext cx="4040188" cy="6021288"/>
          </a:xfrm>
        </p:spPr>
        <p:txBody>
          <a:bodyPr>
            <a:normAutofit fontScale="25000" lnSpcReduction="20000"/>
          </a:bodyPr>
          <a:lstStyle/>
          <a:p>
            <a:pPr>
              <a:lnSpc>
                <a:spcPct val="120000"/>
              </a:lnSpc>
              <a:buNone/>
            </a:pPr>
            <a:r>
              <a:rPr lang="nb-NO" dirty="0"/>
              <a:t>	</a:t>
            </a:r>
            <a:endParaRPr lang="nb-NO" sz="4800" dirty="0"/>
          </a:p>
          <a:p>
            <a:pPr marL="34290" indent="0">
              <a:lnSpc>
                <a:spcPct val="120000"/>
              </a:lnSpc>
              <a:buNone/>
            </a:pPr>
            <a:r>
              <a:rPr lang="nb-NO" sz="4800" dirty="0">
                <a:solidFill>
                  <a:schemeClr val="tx1"/>
                </a:solidFill>
                <a:latin typeface="Arial" panose="020B0604020202020204" pitchFamily="34" charset="0"/>
                <a:cs typeface="Arial" panose="020B0604020202020204" pitchFamily="34" charset="0"/>
              </a:rPr>
              <a:t>«Alle barn skal oppleve en likeverdig, trygg og meningsfull overgang fra barnehagen til skole og SFO»</a:t>
            </a:r>
          </a:p>
          <a:p>
            <a:pPr marL="34290" indent="0">
              <a:lnSpc>
                <a:spcPct val="120000"/>
              </a:lnSpc>
              <a:buNone/>
            </a:pPr>
            <a:r>
              <a:rPr lang="nb-NO" sz="4800" dirty="0">
                <a:solidFill>
                  <a:schemeClr val="tx1"/>
                </a:solidFill>
                <a:latin typeface="Arial" panose="020B0604020202020204" pitchFamily="34" charset="0"/>
                <a:cs typeface="Arial" panose="020B0604020202020204" pitchFamily="34" charset="0"/>
              </a:rPr>
              <a:t>Stavanger kommune har godkjent «planen for overgang mellom barnehage og skole/SFO» .  Formål med planen er å sikre at alle barn får en likeverdig, trygg og meningsfull overgang fra barnehagen til skole og SFO. </a:t>
            </a:r>
          </a:p>
          <a:p>
            <a:pPr marL="34290" indent="0">
              <a:lnSpc>
                <a:spcPct val="120000"/>
              </a:lnSpc>
              <a:buNone/>
            </a:pPr>
            <a:r>
              <a:rPr lang="nb-NO" sz="4800" dirty="0">
                <a:solidFill>
                  <a:schemeClr val="tx1"/>
                </a:solidFill>
                <a:latin typeface="Arial" panose="020B0604020202020204" pitchFamily="34" charset="0"/>
                <a:cs typeface="Arial" panose="020B0604020202020204" pitchFamily="34" charset="0"/>
              </a:rPr>
              <a:t>I </a:t>
            </a:r>
            <a:r>
              <a:rPr lang="nb-NO" sz="4800" i="1" dirty="0">
                <a:solidFill>
                  <a:schemeClr val="tx1"/>
                </a:solidFill>
                <a:latin typeface="Arial" panose="020B0604020202020204" pitchFamily="34" charset="0"/>
                <a:cs typeface="Arial" panose="020B0604020202020204" pitchFamily="34" charset="0"/>
              </a:rPr>
              <a:t>Kvalitetsplanen for Stavangerbarnehagene</a:t>
            </a:r>
            <a:r>
              <a:rPr lang="nb-NO" sz="4800" dirty="0">
                <a:solidFill>
                  <a:schemeClr val="tx1"/>
                </a:solidFill>
                <a:latin typeface="Arial" panose="020B0604020202020204" pitchFamily="34" charset="0"/>
                <a:cs typeface="Arial" panose="020B0604020202020204" pitchFamily="34" charset="0"/>
              </a:rPr>
              <a:t> </a:t>
            </a:r>
            <a:r>
              <a:rPr lang="nb-NO" sz="4800" i="1" dirty="0">
                <a:solidFill>
                  <a:schemeClr val="tx1"/>
                </a:solidFill>
                <a:latin typeface="Arial" panose="020B0604020202020204" pitchFamily="34" charset="0"/>
                <a:cs typeface="Arial" panose="020B0604020202020204" pitchFamily="34" charset="0"/>
              </a:rPr>
              <a:t>2016-2019</a:t>
            </a:r>
            <a:r>
              <a:rPr lang="nb-NO" sz="4800" dirty="0">
                <a:solidFill>
                  <a:schemeClr val="tx1"/>
                </a:solidFill>
                <a:latin typeface="Arial" panose="020B0604020202020204" pitchFamily="34" charset="0"/>
                <a:cs typeface="Arial" panose="020B0604020202020204" pitchFamily="34" charset="0"/>
              </a:rPr>
              <a:t> er en trygg overgang fra barnehagen til skolen satt opp som et av de grunnleggende prinsippene i planen. </a:t>
            </a:r>
          </a:p>
          <a:p>
            <a:pPr marL="34290" indent="0">
              <a:lnSpc>
                <a:spcPct val="120000"/>
              </a:lnSpc>
              <a:buNone/>
            </a:pPr>
            <a:endParaRPr lang="nb-NO" sz="4800" u="sng" dirty="0">
              <a:solidFill>
                <a:schemeClr val="tx1"/>
              </a:solidFill>
              <a:latin typeface="Arial" panose="020B0604020202020204" pitchFamily="34" charset="0"/>
              <a:cs typeface="Arial" panose="020B0604020202020204" pitchFamily="34" charset="0"/>
            </a:endParaRPr>
          </a:p>
          <a:p>
            <a:pPr marL="34290" indent="0">
              <a:lnSpc>
                <a:spcPct val="120000"/>
              </a:lnSpc>
              <a:buNone/>
            </a:pPr>
            <a:r>
              <a:rPr lang="nb-NO" sz="4800" b="1" u="sng" dirty="0">
                <a:solidFill>
                  <a:schemeClr val="tx1"/>
                </a:solidFill>
                <a:latin typeface="Arial" panose="020B0604020202020204" pitchFamily="34" charset="0"/>
                <a:cs typeface="Arial" panose="020B0604020202020204" pitchFamily="34" charset="0"/>
              </a:rPr>
              <a:t>Målsettingen vår for arbeidet med overgang barnehage – skole er:</a:t>
            </a:r>
          </a:p>
          <a:p>
            <a:pPr lvl="0">
              <a:lnSpc>
                <a:spcPct val="120000"/>
              </a:lnSpc>
              <a:buFont typeface="Wingdings" panose="05000000000000000000" pitchFamily="2" charset="2"/>
              <a:buChar char="q"/>
            </a:pPr>
            <a:r>
              <a:rPr lang="nb-NO" sz="4800" dirty="0">
                <a:latin typeface="Arial" panose="020B0604020202020204" pitchFamily="34" charset="0"/>
                <a:cs typeface="Arial" panose="020B0604020202020204" pitchFamily="34" charset="0"/>
              </a:rPr>
              <a:t>Barnehagen vil i løpet av høsten besøke skolen, slik at barna blir kjent skolens uteområde.</a:t>
            </a:r>
          </a:p>
          <a:p>
            <a:pPr lvl="0">
              <a:lnSpc>
                <a:spcPct val="120000"/>
              </a:lnSpc>
              <a:buFont typeface="Wingdings" panose="05000000000000000000" pitchFamily="2" charset="2"/>
              <a:buChar char="q"/>
            </a:pPr>
            <a:r>
              <a:rPr lang="nb-NO" sz="4800" dirty="0">
                <a:latin typeface="Arial" panose="020B0604020202020204" pitchFamily="34" charset="0"/>
                <a:cs typeface="Arial" panose="020B0604020202020204" pitchFamily="34" charset="0"/>
              </a:rPr>
              <a:t>Barnehagen og foreldre fyller ut skjema for overføring av informasjon om det enkelte barn. I samtalen med skolen er det fokus på barnas sterke sider, og om det er noe annet å ta hensyn til for at ditt barn skal få en god og trygg skolestart.   </a:t>
            </a:r>
          </a:p>
          <a:p>
            <a:pPr lvl="0">
              <a:lnSpc>
                <a:spcPct val="120000"/>
              </a:lnSpc>
              <a:buFont typeface="Wingdings" panose="05000000000000000000" pitchFamily="2" charset="2"/>
              <a:buChar char="q"/>
            </a:pPr>
            <a:r>
              <a:rPr lang="nb-NO" sz="4800" dirty="0">
                <a:latin typeface="Arial" panose="020B0604020202020204" pitchFamily="34" charset="0"/>
                <a:cs typeface="Arial" panose="020B0604020202020204" pitchFamily="34" charset="0"/>
              </a:rPr>
              <a:t>Å sikre at barn har fått informasjon om – og kjennskap til SFO før oppstart.</a:t>
            </a:r>
          </a:p>
          <a:p>
            <a:pPr lvl="0">
              <a:buFont typeface="Wingdings" panose="05000000000000000000" pitchFamily="2" charset="2"/>
              <a:buChar char="q"/>
            </a:pPr>
            <a:endParaRPr lang="nb-NO" sz="6000" dirty="0"/>
          </a:p>
          <a:p>
            <a:pPr>
              <a:lnSpc>
                <a:spcPct val="120000"/>
              </a:lnSpc>
              <a:buNone/>
            </a:pPr>
            <a:endParaRPr lang="nb-NO" sz="5600" dirty="0"/>
          </a:p>
          <a:p>
            <a:pPr>
              <a:lnSpc>
                <a:spcPct val="120000"/>
              </a:lnSpc>
              <a:buNone/>
            </a:pPr>
            <a:r>
              <a:rPr lang="nb-NO" sz="5600" dirty="0"/>
              <a:t>	</a:t>
            </a:r>
          </a:p>
          <a:p>
            <a:pPr>
              <a:lnSpc>
                <a:spcPct val="120000"/>
              </a:lnSpc>
            </a:pPr>
            <a:endParaRPr lang="nb-NO" sz="4000" dirty="0"/>
          </a:p>
        </p:txBody>
      </p:sp>
      <p:sp>
        <p:nvSpPr>
          <p:cNvPr id="5" name="Plassholder for tekst 4"/>
          <p:cNvSpPr>
            <a:spLocks noGrp="1"/>
          </p:cNvSpPr>
          <p:nvPr>
            <p:ph type="body" sz="quarter" idx="3"/>
          </p:nvPr>
        </p:nvSpPr>
        <p:spPr>
          <a:xfrm>
            <a:off x="8460432" y="350707"/>
            <a:ext cx="226368" cy="432049"/>
          </a:xfrm>
        </p:spPr>
        <p:txBody>
          <a:bodyPr>
            <a:normAutofit/>
          </a:bodyPr>
          <a:lstStyle/>
          <a:p>
            <a:pPr algn="ctr"/>
            <a:r>
              <a:rPr lang="nb-NO" dirty="0"/>
              <a:t>    </a:t>
            </a:r>
            <a:endParaRPr lang="nb-NO" sz="2000" dirty="0"/>
          </a:p>
        </p:txBody>
      </p:sp>
      <p:sp>
        <p:nvSpPr>
          <p:cNvPr id="6" name="Plassholder for innhold 5"/>
          <p:cNvSpPr>
            <a:spLocks noGrp="1"/>
          </p:cNvSpPr>
          <p:nvPr>
            <p:ph sz="quarter" idx="4"/>
          </p:nvPr>
        </p:nvSpPr>
        <p:spPr>
          <a:xfrm>
            <a:off x="4652233" y="1119362"/>
            <a:ext cx="4041775" cy="6021288"/>
          </a:xfrm>
        </p:spPr>
        <p:txBody>
          <a:bodyPr>
            <a:normAutofit/>
          </a:bodyPr>
          <a:lstStyle/>
          <a:p>
            <a:pPr marL="34290" indent="0">
              <a:buNone/>
            </a:pPr>
            <a:r>
              <a:rPr lang="nb-NO" sz="1200" dirty="0">
                <a:solidFill>
                  <a:schemeClr val="tx1"/>
                </a:solidFill>
                <a:latin typeface="Arial" panose="020B0604020202020204" pitchFamily="34" charset="0"/>
                <a:cs typeface="Arial" panose="020B0604020202020204" pitchFamily="34" charset="0"/>
              </a:rPr>
              <a:t>I barnehagen er vi opptatt av prosessmål – selve prosessen, der leken er viktig forutsetning for læring og god mestringsfølelse. </a:t>
            </a:r>
          </a:p>
          <a:p>
            <a:pPr marL="34290" indent="0">
              <a:buNone/>
            </a:pPr>
            <a:r>
              <a:rPr lang="nb-NO" sz="1200" b="1" u="sng" dirty="0">
                <a:solidFill>
                  <a:schemeClr val="tx1"/>
                </a:solidFill>
                <a:latin typeface="Arial" panose="020B0604020202020204" pitchFamily="34" charset="0"/>
                <a:cs typeface="Arial" panose="020B0604020202020204" pitchFamily="34" charset="0"/>
              </a:rPr>
              <a:t>Hovedmål for femåringen gjennom dette året vil være:</a:t>
            </a:r>
          </a:p>
          <a:p>
            <a:pPr lvl="0">
              <a:buFont typeface="Wingdings" panose="05000000000000000000" pitchFamily="2" charset="2"/>
              <a:buChar char="q"/>
            </a:pPr>
            <a:r>
              <a:rPr lang="nb-NO" sz="1200" dirty="0">
                <a:latin typeface="Arial" panose="020B0604020202020204" pitchFamily="34" charset="0"/>
                <a:cs typeface="Arial" panose="020B0604020202020204" pitchFamily="34" charset="0"/>
              </a:rPr>
              <a:t>Lek og læring</a:t>
            </a:r>
          </a:p>
          <a:p>
            <a:pPr lvl="0">
              <a:buFont typeface="Wingdings" panose="05000000000000000000" pitchFamily="2" charset="2"/>
              <a:buChar char="q"/>
            </a:pPr>
            <a:r>
              <a:rPr lang="nb-NO" sz="1200" dirty="0">
                <a:latin typeface="Arial" panose="020B0604020202020204" pitchFamily="34" charset="0"/>
                <a:cs typeface="Arial" panose="020B0604020202020204" pitchFamily="34" charset="0"/>
              </a:rPr>
              <a:t>Selvstendighetstrening</a:t>
            </a:r>
          </a:p>
          <a:p>
            <a:pPr lvl="0">
              <a:buFont typeface="Wingdings" panose="05000000000000000000" pitchFamily="2" charset="2"/>
              <a:buChar char="q"/>
            </a:pPr>
            <a:r>
              <a:rPr lang="nb-NO" sz="1200" dirty="0">
                <a:latin typeface="Arial" panose="020B0604020202020204" pitchFamily="34" charset="0"/>
                <a:cs typeface="Arial" panose="020B0604020202020204" pitchFamily="34" charset="0"/>
              </a:rPr>
              <a:t>Sosial kompetanse</a:t>
            </a:r>
          </a:p>
          <a:p>
            <a:pPr lvl="0">
              <a:buFont typeface="Wingdings" panose="05000000000000000000" pitchFamily="2" charset="2"/>
              <a:buChar char="q"/>
            </a:pPr>
            <a:r>
              <a:rPr lang="nb-NO" sz="1200" dirty="0">
                <a:latin typeface="Arial" panose="020B0604020202020204" pitchFamily="34" charset="0"/>
                <a:cs typeface="Arial" panose="020B0604020202020204" pitchFamily="34" charset="0"/>
              </a:rPr>
              <a:t>Barns medvirkning</a:t>
            </a:r>
          </a:p>
          <a:p>
            <a:pPr lvl="0">
              <a:buFont typeface="Wingdings" panose="05000000000000000000" pitchFamily="2" charset="2"/>
              <a:buChar char="q"/>
            </a:pPr>
            <a:r>
              <a:rPr lang="nb-NO" sz="1200" dirty="0">
                <a:latin typeface="Arial" panose="020B0604020202020204" pitchFamily="34" charset="0"/>
                <a:cs typeface="Arial" panose="020B0604020202020204" pitchFamily="34" charset="0"/>
              </a:rPr>
              <a:t>7 fagområdene fra rammeplanen</a:t>
            </a:r>
          </a:p>
          <a:p>
            <a:pPr lvl="0">
              <a:buFont typeface="Wingdings" panose="05000000000000000000" pitchFamily="2" charset="2"/>
              <a:buChar char="q"/>
            </a:pPr>
            <a:r>
              <a:rPr lang="nb-NO" sz="1200" dirty="0">
                <a:latin typeface="Arial" panose="020B0604020202020204" pitchFamily="34" charset="0"/>
                <a:cs typeface="Arial" panose="020B0604020202020204" pitchFamily="34" charset="0"/>
              </a:rPr>
              <a:t>Humor</a:t>
            </a:r>
          </a:p>
          <a:p>
            <a:pPr>
              <a:buNone/>
            </a:pPr>
            <a:endParaRPr lang="nb-NO" sz="1200" dirty="0">
              <a:solidFill>
                <a:schemeClr val="tx1"/>
              </a:solidFill>
            </a:endParaRPr>
          </a:p>
        </p:txBody>
      </p:sp>
      <p:sp>
        <p:nvSpPr>
          <p:cNvPr id="7" name="Plassholder for bunntekst 6"/>
          <p:cNvSpPr>
            <a:spLocks noGrp="1"/>
          </p:cNvSpPr>
          <p:nvPr>
            <p:ph type="ftr" sz="quarter" idx="11"/>
          </p:nvPr>
        </p:nvSpPr>
        <p:spPr>
          <a:xfrm>
            <a:off x="2802834" y="6309320"/>
            <a:ext cx="3538331" cy="365125"/>
          </a:xfrm>
        </p:spPr>
        <p:txBody>
          <a:bodyPr/>
          <a:lstStyle/>
          <a:p>
            <a:r>
              <a:rPr lang="nb-NO" dirty="0">
                <a:solidFill>
                  <a:schemeClr val="tx1"/>
                </a:solidFill>
              </a:rPr>
              <a:t>28</a:t>
            </a:r>
          </a:p>
        </p:txBody>
      </p:sp>
      <p:pic>
        <p:nvPicPr>
          <p:cNvPr id="9" name="Bilde 8">
            <a:extLst>
              <a:ext uri="{FF2B5EF4-FFF2-40B4-BE49-F238E27FC236}">
                <a16:creationId xmlns:a16="http://schemas.microsoft.com/office/drawing/2014/main" id="{A58BD9BB-F1CB-4170-B9A1-968187A4D6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6322" y="3899828"/>
            <a:ext cx="3413596" cy="2560197"/>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457200" y="346642"/>
            <a:ext cx="8229600" cy="648071"/>
          </a:xfrm>
        </p:spPr>
        <p:txBody>
          <a:bodyPr>
            <a:normAutofit/>
          </a:bodyPr>
          <a:lstStyle/>
          <a:p>
            <a:r>
              <a:rPr lang="nb-NO" sz="3600" dirty="0">
                <a:latin typeface="Arial" panose="020B0604020202020204" pitchFamily="34" charset="0"/>
                <a:cs typeface="Arial" panose="020B0604020202020204" pitchFamily="34" charset="0"/>
              </a:rPr>
              <a:t>Juni</a:t>
            </a:r>
            <a:endParaRPr lang="nb-NO" sz="1600" dirty="0">
              <a:latin typeface="Arial" panose="020B0604020202020204" pitchFamily="34" charset="0"/>
              <a:cs typeface="Arial" panose="020B0604020202020204" pitchFamily="34" charset="0"/>
            </a:endParaRPr>
          </a:p>
        </p:txBody>
      </p:sp>
      <p:sp>
        <p:nvSpPr>
          <p:cNvPr id="5" name="Undertittel 4"/>
          <p:cNvSpPr>
            <a:spLocks noGrp="1"/>
          </p:cNvSpPr>
          <p:nvPr>
            <p:ph type="subTitle" idx="1"/>
          </p:nvPr>
        </p:nvSpPr>
        <p:spPr>
          <a:xfrm>
            <a:off x="323528" y="6093296"/>
            <a:ext cx="9144000" cy="620688"/>
          </a:xfrm>
        </p:spPr>
        <p:txBody>
          <a:bodyPr>
            <a:normAutofit/>
          </a:bodyPr>
          <a:lstStyle/>
          <a:p>
            <a:pPr algn="l"/>
            <a:r>
              <a:rPr lang="nb-NO" sz="800" dirty="0">
                <a:solidFill>
                  <a:schemeClr val="tx1"/>
                </a:solidFill>
              </a:rPr>
              <a:t>	Kontoret     51566611/91146185		Naturgruppa   90294320	Tusenfryd    48953856		post@byhaugen-barnehage.no</a:t>
            </a:r>
          </a:p>
          <a:p>
            <a:pPr algn="l"/>
            <a:r>
              <a:rPr lang="nb-NO" sz="800" dirty="0">
                <a:solidFill>
                  <a:schemeClr val="tx1"/>
                </a:solidFill>
              </a:rPr>
              <a:t>	Rødkløver   48953607		Hvitveis            48944046	Blåklokke     48942953		</a:t>
            </a:r>
            <a:r>
              <a:rPr lang="nb-NO" sz="800" dirty="0" err="1">
                <a:solidFill>
                  <a:schemeClr val="tx1"/>
                </a:solidFill>
              </a:rPr>
              <a:t>www.byhaugen-barnehage.no</a:t>
            </a:r>
            <a:endParaRPr lang="nb-NO" sz="800" dirty="0">
              <a:solidFill>
                <a:schemeClr val="tx1"/>
              </a:solidFill>
            </a:endParaRPr>
          </a:p>
        </p:txBody>
      </p:sp>
      <p:graphicFrame>
        <p:nvGraphicFramePr>
          <p:cNvPr id="4" name="Plassholder for innhold 3"/>
          <p:cNvGraphicFramePr>
            <a:graphicFrameLocks noGrp="1"/>
          </p:cNvGraphicFramePr>
          <p:nvPr>
            <p:ph idx="4294967295"/>
            <p:extLst>
              <p:ext uri="{D42A27DB-BD31-4B8C-83A1-F6EECF244321}">
                <p14:modId xmlns:p14="http://schemas.microsoft.com/office/powerpoint/2010/main" val="2878260625"/>
              </p:ext>
            </p:extLst>
          </p:nvPr>
        </p:nvGraphicFramePr>
        <p:xfrm>
          <a:off x="457200" y="980728"/>
          <a:ext cx="8229600" cy="4987113"/>
        </p:xfrm>
        <a:graphic>
          <a:graphicData uri="http://schemas.openxmlformats.org/drawingml/2006/table">
            <a:tbl>
              <a:tblPr firstRow="1" bandRow="1">
                <a:tableStyleId>{073A0DAA-6AF3-43AB-8588-CEC1D06C72B9}</a:tableStyleId>
              </a:tblPr>
              <a:tblGrid>
                <a:gridCol w="432048">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gridCol w="1224136">
                  <a:extLst>
                    <a:ext uri="{9D8B030D-6E8A-4147-A177-3AD203B41FA5}">
                      <a16:colId xmlns:a16="http://schemas.microsoft.com/office/drawing/2014/main" val="20004"/>
                    </a:ext>
                  </a:extLst>
                </a:gridCol>
                <a:gridCol w="1224136">
                  <a:extLst>
                    <a:ext uri="{9D8B030D-6E8A-4147-A177-3AD203B41FA5}">
                      <a16:colId xmlns:a16="http://schemas.microsoft.com/office/drawing/2014/main" val="20005"/>
                    </a:ext>
                  </a:extLst>
                </a:gridCol>
                <a:gridCol w="720080">
                  <a:extLst>
                    <a:ext uri="{9D8B030D-6E8A-4147-A177-3AD203B41FA5}">
                      <a16:colId xmlns:a16="http://schemas.microsoft.com/office/drawing/2014/main" val="20006"/>
                    </a:ext>
                  </a:extLst>
                </a:gridCol>
                <a:gridCol w="740768">
                  <a:extLst>
                    <a:ext uri="{9D8B030D-6E8A-4147-A177-3AD203B41FA5}">
                      <a16:colId xmlns:a16="http://schemas.microsoft.com/office/drawing/2014/main" val="20007"/>
                    </a:ext>
                  </a:extLst>
                </a:gridCol>
              </a:tblGrid>
              <a:tr h="288032">
                <a:tc>
                  <a:txBody>
                    <a:bodyPr/>
                    <a:lstStyle/>
                    <a:p>
                      <a:r>
                        <a:rPr lang="nb-NO" sz="1100" dirty="0"/>
                        <a:t>Uke</a:t>
                      </a:r>
                    </a:p>
                  </a:txBody>
                  <a:tcPr/>
                </a:tc>
                <a:tc>
                  <a:txBody>
                    <a:bodyPr/>
                    <a:lstStyle/>
                    <a:p>
                      <a:r>
                        <a:rPr lang="nb-NO" sz="1100" dirty="0"/>
                        <a:t>Mandag</a:t>
                      </a:r>
                    </a:p>
                  </a:txBody>
                  <a:tcPr/>
                </a:tc>
                <a:tc>
                  <a:txBody>
                    <a:bodyPr/>
                    <a:lstStyle/>
                    <a:p>
                      <a:r>
                        <a:rPr lang="nb-NO" sz="1100" dirty="0"/>
                        <a:t>Tirsdag</a:t>
                      </a:r>
                    </a:p>
                  </a:txBody>
                  <a:tcPr/>
                </a:tc>
                <a:tc>
                  <a:txBody>
                    <a:bodyPr/>
                    <a:lstStyle/>
                    <a:p>
                      <a:r>
                        <a:rPr lang="nb-NO" sz="1100" dirty="0"/>
                        <a:t>Onsdag</a:t>
                      </a:r>
                    </a:p>
                  </a:txBody>
                  <a:tcPr/>
                </a:tc>
                <a:tc>
                  <a:txBody>
                    <a:bodyPr/>
                    <a:lstStyle/>
                    <a:p>
                      <a:r>
                        <a:rPr lang="nb-NO" sz="1100" dirty="0"/>
                        <a:t>Torsdag</a:t>
                      </a:r>
                    </a:p>
                  </a:txBody>
                  <a:tcPr/>
                </a:tc>
                <a:tc>
                  <a:txBody>
                    <a:bodyPr/>
                    <a:lstStyle/>
                    <a:p>
                      <a:r>
                        <a:rPr lang="nb-NO" sz="1100" dirty="0"/>
                        <a:t>Fredag</a:t>
                      </a:r>
                    </a:p>
                  </a:txBody>
                  <a:tcPr/>
                </a:tc>
                <a:tc>
                  <a:txBody>
                    <a:bodyPr/>
                    <a:lstStyle/>
                    <a:p>
                      <a:r>
                        <a:rPr lang="nb-NO" sz="1100" dirty="0"/>
                        <a:t>Lørdag</a:t>
                      </a:r>
                    </a:p>
                  </a:txBody>
                  <a:tcPr/>
                </a:tc>
                <a:tc>
                  <a:txBody>
                    <a:bodyPr/>
                    <a:lstStyle/>
                    <a:p>
                      <a:r>
                        <a:rPr lang="nb-NO" sz="1100" dirty="0"/>
                        <a:t>Søndag</a:t>
                      </a:r>
                    </a:p>
                  </a:txBody>
                  <a:tcPr/>
                </a:tc>
                <a:extLst>
                  <a:ext uri="{0D108BD9-81ED-4DB2-BD59-A6C34878D82A}">
                    <a16:rowId xmlns:a16="http://schemas.microsoft.com/office/drawing/2014/main" val="10000"/>
                  </a:ext>
                </a:extLst>
              </a:tr>
              <a:tr h="1008112">
                <a:tc>
                  <a:txBody>
                    <a:bodyPr/>
                    <a:lstStyle/>
                    <a:p>
                      <a:r>
                        <a:rPr lang="nb-NO" sz="1050" dirty="0"/>
                        <a:t>22</a:t>
                      </a:r>
                    </a:p>
                  </a:txBody>
                  <a:tcPr/>
                </a:tc>
                <a:tc>
                  <a:txBody>
                    <a:bodyPr/>
                    <a:lstStyle/>
                    <a:p>
                      <a:endParaRPr lang="nb-NO" sz="1050" dirty="0"/>
                    </a:p>
                  </a:txBody>
                  <a:tcPr/>
                </a:tc>
                <a:tc>
                  <a:txBody>
                    <a:bodyPr/>
                    <a:lstStyle/>
                    <a:p>
                      <a:endParaRPr lang="nb-NO" sz="1050" dirty="0"/>
                    </a:p>
                  </a:txBody>
                  <a:tcPr/>
                </a:tc>
                <a:tc>
                  <a:txBody>
                    <a:bodyPr/>
                    <a:lstStyle/>
                    <a:p>
                      <a:endParaRPr lang="nb-NO" sz="1050" dirty="0"/>
                    </a:p>
                  </a:txBody>
                  <a:tcPr/>
                </a:tc>
                <a:tc>
                  <a:txBody>
                    <a:bodyPr/>
                    <a:lstStyle/>
                    <a:p>
                      <a:endParaRPr lang="nb-NO" sz="1050" dirty="0"/>
                    </a:p>
                    <a:p>
                      <a:endParaRPr lang="nb-NO" sz="1050" dirty="0"/>
                    </a:p>
                  </a:txBody>
                  <a:tcPr/>
                </a:tc>
                <a:tc>
                  <a:txBody>
                    <a:bodyPr/>
                    <a:lstStyle/>
                    <a:p>
                      <a:endParaRPr lang="nb-NO" sz="1050" dirty="0"/>
                    </a:p>
                    <a:p>
                      <a:endParaRPr lang="nb-NO" sz="1050" dirty="0"/>
                    </a:p>
                    <a:p>
                      <a:endParaRPr lang="nb-NO" sz="1050" dirty="0"/>
                    </a:p>
                    <a:p>
                      <a:endParaRPr lang="nb-NO" sz="1050" dirty="0"/>
                    </a:p>
                  </a:txBody>
                  <a:tcPr/>
                </a:tc>
                <a:tc>
                  <a:txBody>
                    <a:bodyPr/>
                    <a:lstStyle/>
                    <a:p>
                      <a:r>
                        <a:rPr lang="nb-NO" sz="1050" dirty="0"/>
                        <a:t>1</a:t>
                      </a:r>
                    </a:p>
                  </a:txBody>
                  <a:tcPr/>
                </a:tc>
                <a:tc>
                  <a:txBody>
                    <a:bodyPr/>
                    <a:lstStyle/>
                    <a:p>
                      <a:r>
                        <a:rPr lang="nb-NO" sz="1050" dirty="0"/>
                        <a:t>2</a:t>
                      </a:r>
                    </a:p>
                    <a:p>
                      <a:endParaRPr lang="nb-NO" sz="1050" dirty="0"/>
                    </a:p>
                  </a:txBody>
                  <a:tcPr/>
                </a:tc>
                <a:extLst>
                  <a:ext uri="{0D108BD9-81ED-4DB2-BD59-A6C34878D82A}">
                    <a16:rowId xmlns:a16="http://schemas.microsoft.com/office/drawing/2014/main" val="10001"/>
                  </a:ext>
                </a:extLst>
              </a:tr>
              <a:tr h="942873">
                <a:tc>
                  <a:txBody>
                    <a:bodyPr/>
                    <a:lstStyle/>
                    <a:p>
                      <a:r>
                        <a:rPr lang="nb-NO" sz="1050" dirty="0"/>
                        <a:t>23</a:t>
                      </a:r>
                    </a:p>
                  </a:txBody>
                  <a:tcPr/>
                </a:tc>
                <a:tc>
                  <a:txBody>
                    <a:bodyPr/>
                    <a:lstStyle/>
                    <a:p>
                      <a:r>
                        <a:rPr lang="nb-NO" sz="1050" dirty="0"/>
                        <a:t>3</a:t>
                      </a:r>
                    </a:p>
                    <a:p>
                      <a:endParaRPr lang="nb-NO" sz="1050" dirty="0"/>
                    </a:p>
                  </a:txBody>
                  <a:tcPr/>
                </a:tc>
                <a:tc>
                  <a:txBody>
                    <a:bodyPr/>
                    <a:lstStyle/>
                    <a:p>
                      <a:r>
                        <a:rPr lang="nb-NO" sz="1050" dirty="0"/>
                        <a:t>4</a:t>
                      </a:r>
                    </a:p>
                    <a:p>
                      <a:endParaRPr lang="nb-NO" sz="1050" dirty="0"/>
                    </a:p>
                  </a:txBody>
                  <a:tcPr/>
                </a:tc>
                <a:tc>
                  <a:txBody>
                    <a:bodyPr/>
                    <a:lstStyle/>
                    <a:p>
                      <a:r>
                        <a:rPr lang="nb-NO" sz="1050" dirty="0"/>
                        <a:t>5</a:t>
                      </a:r>
                    </a:p>
                  </a:txBody>
                  <a:tcPr/>
                </a:tc>
                <a:tc>
                  <a:txBody>
                    <a:bodyPr/>
                    <a:lstStyle/>
                    <a:p>
                      <a:r>
                        <a:rPr lang="nb-NO" sz="1050" dirty="0"/>
                        <a:t>6</a:t>
                      </a:r>
                    </a:p>
                  </a:txBody>
                  <a:tcPr/>
                </a:tc>
                <a:tc>
                  <a:txBody>
                    <a:bodyPr/>
                    <a:lstStyle/>
                    <a:p>
                      <a:r>
                        <a:rPr lang="nb-NO" sz="1050" dirty="0"/>
                        <a:t>7</a:t>
                      </a:r>
                    </a:p>
                    <a:p>
                      <a:endParaRPr lang="nb-NO" sz="1050" dirty="0"/>
                    </a:p>
                    <a:p>
                      <a:r>
                        <a:rPr lang="nb-NO" sz="1050" dirty="0"/>
                        <a:t>Fellessamling</a:t>
                      </a:r>
                    </a:p>
                  </a:txBody>
                  <a:tcPr/>
                </a:tc>
                <a:tc>
                  <a:txBody>
                    <a:bodyPr/>
                    <a:lstStyle/>
                    <a:p>
                      <a:r>
                        <a:rPr lang="nb-NO" sz="1050" dirty="0"/>
                        <a:t>8</a:t>
                      </a:r>
                    </a:p>
                  </a:txBody>
                  <a:tcPr/>
                </a:tc>
                <a:tc>
                  <a:txBody>
                    <a:bodyPr/>
                    <a:lstStyle/>
                    <a:p>
                      <a:r>
                        <a:rPr lang="nb-NO" sz="1050" dirty="0"/>
                        <a:t>9</a:t>
                      </a:r>
                    </a:p>
                  </a:txBody>
                  <a:tcPr/>
                </a:tc>
                <a:extLst>
                  <a:ext uri="{0D108BD9-81ED-4DB2-BD59-A6C34878D82A}">
                    <a16:rowId xmlns:a16="http://schemas.microsoft.com/office/drawing/2014/main" val="10002"/>
                  </a:ext>
                </a:extLst>
              </a:tr>
              <a:tr h="942873">
                <a:tc>
                  <a:txBody>
                    <a:bodyPr/>
                    <a:lstStyle/>
                    <a:p>
                      <a:r>
                        <a:rPr lang="nb-NO" sz="1050" dirty="0"/>
                        <a:t>24</a:t>
                      </a:r>
                    </a:p>
                  </a:txBody>
                  <a:tcPr/>
                </a:tc>
                <a:tc>
                  <a:txBody>
                    <a:bodyPr/>
                    <a:lstStyle/>
                    <a:p>
                      <a:r>
                        <a:rPr lang="nb-NO" sz="1050" dirty="0"/>
                        <a:t>10</a:t>
                      </a:r>
                    </a:p>
                    <a:p>
                      <a:endParaRPr lang="nb-NO" sz="1050" dirty="0"/>
                    </a:p>
                  </a:txBody>
                  <a:tcPr/>
                </a:tc>
                <a:tc>
                  <a:txBody>
                    <a:bodyPr/>
                    <a:lstStyle/>
                    <a:p>
                      <a:r>
                        <a:rPr lang="nb-NO" sz="1050" dirty="0"/>
                        <a:t>11</a:t>
                      </a:r>
                    </a:p>
                    <a:p>
                      <a:endParaRPr lang="nb-NO" sz="1050" dirty="0"/>
                    </a:p>
                  </a:txBody>
                  <a:tcPr/>
                </a:tc>
                <a:tc>
                  <a:txBody>
                    <a:bodyPr/>
                    <a:lstStyle/>
                    <a:p>
                      <a:r>
                        <a:rPr lang="nb-NO" sz="1050" dirty="0"/>
                        <a:t>12</a:t>
                      </a:r>
                    </a:p>
                  </a:txBody>
                  <a:tcPr/>
                </a:tc>
                <a:tc>
                  <a:txBody>
                    <a:bodyPr/>
                    <a:lstStyle/>
                    <a:p>
                      <a:r>
                        <a:rPr lang="nb-NO" sz="1050" dirty="0"/>
                        <a:t>13</a:t>
                      </a:r>
                    </a:p>
                    <a:p>
                      <a:r>
                        <a:rPr lang="nb-NO" sz="1050" dirty="0"/>
                        <a:t>Sommerfest</a:t>
                      </a:r>
                    </a:p>
                  </a:txBody>
                  <a:tcPr/>
                </a:tc>
                <a:tc>
                  <a:txBody>
                    <a:bodyPr/>
                    <a:lstStyle/>
                    <a:p>
                      <a:r>
                        <a:rPr lang="nb-NO" sz="1050" dirty="0"/>
                        <a:t>14</a:t>
                      </a:r>
                    </a:p>
                    <a:p>
                      <a:endParaRPr lang="nb-NO" sz="1050" dirty="0"/>
                    </a:p>
                    <a:p>
                      <a:r>
                        <a:rPr lang="nb-NO" sz="1050" dirty="0"/>
                        <a:t>Fellessamling</a:t>
                      </a:r>
                    </a:p>
                  </a:txBody>
                  <a:tcPr/>
                </a:tc>
                <a:tc>
                  <a:txBody>
                    <a:bodyPr/>
                    <a:lstStyle/>
                    <a:p>
                      <a:r>
                        <a:rPr lang="nb-NO" sz="1050" dirty="0"/>
                        <a:t>15</a:t>
                      </a:r>
                    </a:p>
                  </a:txBody>
                  <a:tcPr/>
                </a:tc>
                <a:tc>
                  <a:txBody>
                    <a:bodyPr/>
                    <a:lstStyle/>
                    <a:p>
                      <a:r>
                        <a:rPr lang="nb-NO" sz="1050" dirty="0"/>
                        <a:t>16</a:t>
                      </a:r>
                    </a:p>
                  </a:txBody>
                  <a:tcPr/>
                </a:tc>
                <a:extLst>
                  <a:ext uri="{0D108BD9-81ED-4DB2-BD59-A6C34878D82A}">
                    <a16:rowId xmlns:a16="http://schemas.microsoft.com/office/drawing/2014/main" val="10003"/>
                  </a:ext>
                </a:extLst>
              </a:tr>
              <a:tr h="942873">
                <a:tc>
                  <a:txBody>
                    <a:bodyPr/>
                    <a:lstStyle/>
                    <a:p>
                      <a:r>
                        <a:rPr lang="nb-NO" sz="1050" dirty="0"/>
                        <a:t>25</a:t>
                      </a:r>
                    </a:p>
                  </a:txBody>
                  <a:tcPr/>
                </a:tc>
                <a:tc>
                  <a:txBody>
                    <a:bodyPr/>
                    <a:lstStyle/>
                    <a:p>
                      <a:r>
                        <a:rPr lang="nb-NO" sz="1050" dirty="0"/>
                        <a:t>17</a:t>
                      </a:r>
                    </a:p>
                  </a:txBody>
                  <a:tcPr/>
                </a:tc>
                <a:tc>
                  <a:txBody>
                    <a:bodyPr/>
                    <a:lstStyle/>
                    <a:p>
                      <a:r>
                        <a:rPr lang="nb-NO" sz="1050" dirty="0"/>
                        <a:t>18</a:t>
                      </a:r>
                    </a:p>
                  </a:txBody>
                  <a:tcPr/>
                </a:tc>
                <a:tc>
                  <a:txBody>
                    <a:bodyPr/>
                    <a:lstStyle/>
                    <a:p>
                      <a:r>
                        <a:rPr lang="nb-NO" sz="1050" dirty="0"/>
                        <a:t>19</a:t>
                      </a:r>
                    </a:p>
                  </a:txBody>
                  <a:tcPr/>
                </a:tc>
                <a:tc>
                  <a:txBody>
                    <a:bodyPr/>
                    <a:lstStyle/>
                    <a:p>
                      <a:r>
                        <a:rPr lang="nb-NO" sz="1050" dirty="0"/>
                        <a:t>20</a:t>
                      </a:r>
                    </a:p>
                  </a:txBody>
                  <a:tcPr/>
                </a:tc>
                <a:tc>
                  <a:txBody>
                    <a:bodyPr/>
                    <a:lstStyle/>
                    <a:p>
                      <a:r>
                        <a:rPr lang="nb-NO" sz="1050" dirty="0"/>
                        <a:t>21</a:t>
                      </a:r>
                    </a:p>
                    <a:p>
                      <a:endParaRPr lang="nb-NO" sz="1050" dirty="0"/>
                    </a:p>
                    <a:p>
                      <a:r>
                        <a:rPr lang="nb-NO" sz="1050" dirty="0"/>
                        <a:t>Fellessamling</a:t>
                      </a:r>
                    </a:p>
                  </a:txBody>
                  <a:tcPr/>
                </a:tc>
                <a:tc>
                  <a:txBody>
                    <a:bodyPr/>
                    <a:lstStyle/>
                    <a:p>
                      <a:r>
                        <a:rPr lang="nb-NO" sz="1050" dirty="0"/>
                        <a:t>22</a:t>
                      </a:r>
                    </a:p>
                  </a:txBody>
                  <a:tcPr/>
                </a:tc>
                <a:tc>
                  <a:txBody>
                    <a:bodyPr/>
                    <a:lstStyle/>
                    <a:p>
                      <a:r>
                        <a:rPr lang="nb-NO" sz="1050" dirty="0"/>
                        <a:t>23</a:t>
                      </a:r>
                    </a:p>
                  </a:txBody>
                  <a:tcPr/>
                </a:tc>
                <a:extLst>
                  <a:ext uri="{0D108BD9-81ED-4DB2-BD59-A6C34878D82A}">
                    <a16:rowId xmlns:a16="http://schemas.microsoft.com/office/drawing/2014/main" val="10004"/>
                  </a:ext>
                </a:extLst>
              </a:tr>
              <a:tr h="862350">
                <a:tc>
                  <a:txBody>
                    <a:bodyPr/>
                    <a:lstStyle/>
                    <a:p>
                      <a:r>
                        <a:rPr lang="nb-NO" sz="1050" dirty="0"/>
                        <a:t>26</a:t>
                      </a:r>
                    </a:p>
                  </a:txBody>
                  <a:tcPr/>
                </a:tc>
                <a:tc>
                  <a:txBody>
                    <a:bodyPr/>
                    <a:lstStyle/>
                    <a:p>
                      <a:r>
                        <a:rPr lang="nb-NO" sz="1050" dirty="0"/>
                        <a:t>24</a:t>
                      </a:r>
                    </a:p>
                    <a:p>
                      <a:endParaRPr lang="nb-NO" sz="1050" dirty="0"/>
                    </a:p>
                    <a:p>
                      <a:r>
                        <a:rPr lang="nb-NO" sz="1050" dirty="0"/>
                        <a:t>Sommertema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050" dirty="0"/>
                        <a:t>25</a:t>
                      </a:r>
                    </a:p>
                    <a:p>
                      <a:endParaRPr lang="nb-NO" dirty="0"/>
                    </a:p>
                  </a:txBody>
                  <a:tcPr/>
                </a:tc>
                <a:tc>
                  <a:txBody>
                    <a:bodyPr/>
                    <a:lstStyle/>
                    <a:p>
                      <a:r>
                        <a:rPr lang="nb-NO" sz="1050" dirty="0"/>
                        <a:t>26</a:t>
                      </a:r>
                    </a:p>
                  </a:txBody>
                  <a:tcPr/>
                </a:tc>
                <a:tc>
                  <a:txBody>
                    <a:bodyPr/>
                    <a:lstStyle/>
                    <a:p>
                      <a:r>
                        <a:rPr lang="nb-NO" sz="1050" dirty="0"/>
                        <a:t>27</a:t>
                      </a:r>
                    </a:p>
                  </a:txBody>
                  <a:tcPr/>
                </a:tc>
                <a:tc>
                  <a:txBody>
                    <a:bodyPr/>
                    <a:lstStyle/>
                    <a:p>
                      <a:r>
                        <a:rPr lang="nb-NO" sz="1050" dirty="0"/>
                        <a:t>28</a:t>
                      </a:r>
                    </a:p>
                  </a:txBody>
                  <a:tcPr/>
                </a:tc>
                <a:tc>
                  <a:txBody>
                    <a:bodyPr/>
                    <a:lstStyle/>
                    <a:p>
                      <a:r>
                        <a:rPr lang="nb-NO" sz="1050" dirty="0"/>
                        <a:t>29</a:t>
                      </a:r>
                    </a:p>
                  </a:txBody>
                  <a:tcPr/>
                </a:tc>
                <a:tc>
                  <a:txBody>
                    <a:bodyPr/>
                    <a:lstStyle/>
                    <a:p>
                      <a:r>
                        <a:rPr lang="nb-NO" sz="1050" dirty="0"/>
                        <a:t>30</a:t>
                      </a:r>
                    </a:p>
                  </a:txBody>
                  <a:tcPr/>
                </a:tc>
                <a:extLst>
                  <a:ext uri="{0D108BD9-81ED-4DB2-BD59-A6C34878D82A}">
                    <a16:rowId xmlns:a16="http://schemas.microsoft.com/office/drawing/2014/main" val="10005"/>
                  </a:ext>
                </a:extLst>
              </a:tr>
            </a:tbl>
          </a:graphicData>
        </a:graphic>
      </p:graphicFrame>
      <p:pic>
        <p:nvPicPr>
          <p:cNvPr id="11270" name="Picture 6" descr="C:\Users\Tusenfryd\AppData\Local\Microsoft\Windows\Temporary Internet Files\Content.IE5\ZMZPCJVU\MC900351225[1].wmf"/>
          <p:cNvPicPr>
            <a:picLocks noChangeAspect="1" noChangeArrowheads="1"/>
          </p:cNvPicPr>
          <p:nvPr/>
        </p:nvPicPr>
        <p:blipFill>
          <a:blip r:embed="rId2" cstate="print"/>
          <a:srcRect/>
          <a:stretch>
            <a:fillRect/>
          </a:stretch>
        </p:blipFill>
        <p:spPr bwMode="auto">
          <a:xfrm>
            <a:off x="1835696" y="5527576"/>
            <a:ext cx="537762" cy="325759"/>
          </a:xfrm>
          <a:prstGeom prst="rect">
            <a:avLst/>
          </a:prstGeom>
          <a:noFill/>
        </p:spPr>
      </p:pic>
      <p:pic>
        <p:nvPicPr>
          <p:cNvPr id="11271" name="Picture 7" descr="C:\Users\Tusenfryd\AppData\Local\Microsoft\Windows\Temporary Internet Files\Content.IE5\FL60OUNH\MC900440405[1].png"/>
          <p:cNvPicPr>
            <a:picLocks noChangeAspect="1" noChangeArrowheads="1"/>
          </p:cNvPicPr>
          <p:nvPr/>
        </p:nvPicPr>
        <p:blipFill>
          <a:blip r:embed="rId3" cstate="print"/>
          <a:srcRect/>
          <a:stretch>
            <a:fillRect/>
          </a:stretch>
        </p:blipFill>
        <p:spPr bwMode="auto">
          <a:xfrm>
            <a:off x="5004048" y="362021"/>
            <a:ext cx="648072" cy="601939"/>
          </a:xfrm>
          <a:prstGeom prst="rect">
            <a:avLst/>
          </a:prstGeom>
          <a:noFill/>
        </p:spPr>
      </p:pic>
      <p:pic>
        <p:nvPicPr>
          <p:cNvPr id="8" name="Bild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8084" y="3645024"/>
            <a:ext cx="460515" cy="46051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Sylinder 6"/>
          <p:cNvSpPr txBox="1"/>
          <p:nvPr/>
        </p:nvSpPr>
        <p:spPr>
          <a:xfrm>
            <a:off x="650174" y="495613"/>
            <a:ext cx="216024" cy="5262979"/>
          </a:xfrm>
          <a:prstGeom prst="rect">
            <a:avLst/>
          </a:prstGeom>
          <a:noFill/>
        </p:spPr>
        <p:txBody>
          <a:bodyPr wrap="square" rtlCol="0">
            <a:spAutoFit/>
          </a:bodyPr>
          <a:lstStyle/>
          <a:p>
            <a:r>
              <a:rPr lang="nb-NO" sz="1200" b="1" dirty="0">
                <a:latin typeface="Arial" panose="020B0604020202020204" pitchFamily="34" charset="0"/>
                <a:cs typeface="Arial" panose="020B0604020202020204" pitchFamily="34" charset="0"/>
              </a:rPr>
              <a:t>NATURGRUPPA</a:t>
            </a:r>
          </a:p>
          <a:p>
            <a:endParaRPr lang="nb-NO" sz="1200" b="1" dirty="0">
              <a:latin typeface="Arial" panose="020B0604020202020204" pitchFamily="34" charset="0"/>
              <a:cs typeface="Arial" panose="020B0604020202020204" pitchFamily="34" charset="0"/>
            </a:endParaRPr>
          </a:p>
          <a:p>
            <a:r>
              <a:rPr lang="nb-NO" sz="1200" b="1" dirty="0">
                <a:latin typeface="Arial" panose="020B0604020202020204" pitchFamily="34" charset="0"/>
                <a:cs typeface="Arial" panose="020B0604020202020204" pitchFamily="34" charset="0"/>
              </a:rPr>
              <a:t>BLÅKLOKKE</a:t>
            </a:r>
          </a:p>
          <a:p>
            <a:endParaRPr lang="nb-NO" sz="1200" b="1" dirty="0">
              <a:latin typeface="Arial" panose="020B0604020202020204" pitchFamily="34" charset="0"/>
              <a:cs typeface="Arial" panose="020B0604020202020204" pitchFamily="34" charset="0"/>
            </a:endParaRPr>
          </a:p>
          <a:p>
            <a:r>
              <a:rPr lang="nb-NO" sz="1200" b="1" dirty="0">
                <a:latin typeface="Arial" panose="020B0604020202020204" pitchFamily="34" charset="0"/>
                <a:cs typeface="Arial" panose="020B0604020202020204" pitchFamily="34" charset="0"/>
              </a:rPr>
              <a:t>KONTOR</a:t>
            </a:r>
          </a:p>
        </p:txBody>
      </p:sp>
      <p:sp>
        <p:nvSpPr>
          <p:cNvPr id="8" name="TekstSylinder 7"/>
          <p:cNvSpPr txBox="1"/>
          <p:nvPr/>
        </p:nvSpPr>
        <p:spPr>
          <a:xfrm>
            <a:off x="1079544" y="1916831"/>
            <a:ext cx="1224136" cy="461665"/>
          </a:xfrm>
          <a:prstGeom prst="rect">
            <a:avLst/>
          </a:prstGeom>
          <a:noFill/>
        </p:spPr>
        <p:txBody>
          <a:bodyPr wrap="square" rtlCol="0">
            <a:spAutoFit/>
          </a:bodyPr>
          <a:lstStyle/>
          <a:p>
            <a:r>
              <a:rPr lang="nb-NO" sz="800" dirty="0"/>
              <a:t>Camilla Haaland </a:t>
            </a:r>
            <a:r>
              <a:rPr lang="nb-NO" sz="800" dirty="0" err="1"/>
              <a:t>Tvede</a:t>
            </a:r>
            <a:endParaRPr lang="nb-NO" sz="800" dirty="0"/>
          </a:p>
          <a:p>
            <a:r>
              <a:rPr lang="nb-NO" sz="800" dirty="0"/>
              <a:t>Pedagogisk leder </a:t>
            </a:r>
          </a:p>
          <a:p>
            <a:endParaRPr lang="nb-NO" sz="800" dirty="0"/>
          </a:p>
        </p:txBody>
      </p:sp>
      <p:sp>
        <p:nvSpPr>
          <p:cNvPr id="9" name="TekstSylinder 8"/>
          <p:cNvSpPr txBox="1"/>
          <p:nvPr/>
        </p:nvSpPr>
        <p:spPr>
          <a:xfrm>
            <a:off x="2538712" y="1923441"/>
            <a:ext cx="1368152" cy="461665"/>
          </a:xfrm>
          <a:prstGeom prst="rect">
            <a:avLst/>
          </a:prstGeom>
          <a:noFill/>
        </p:spPr>
        <p:txBody>
          <a:bodyPr wrap="square" rtlCol="0">
            <a:spAutoFit/>
          </a:bodyPr>
          <a:lstStyle/>
          <a:p>
            <a:r>
              <a:rPr lang="nb-NO" sz="800" dirty="0"/>
              <a:t>Lisbeth </a:t>
            </a:r>
            <a:r>
              <a:rPr lang="nb-NO" sz="800" dirty="0" err="1"/>
              <a:t>Risanger</a:t>
            </a:r>
            <a:endParaRPr lang="nb-NO" sz="800" dirty="0"/>
          </a:p>
          <a:p>
            <a:r>
              <a:rPr lang="nb-NO" sz="800" dirty="0" err="1"/>
              <a:t>Barne</a:t>
            </a:r>
            <a:r>
              <a:rPr lang="nb-NO" sz="800" dirty="0"/>
              <a:t> og ungdomsarbeider</a:t>
            </a:r>
          </a:p>
          <a:p>
            <a:endParaRPr lang="nb-NO" sz="800" dirty="0"/>
          </a:p>
        </p:txBody>
      </p:sp>
      <p:sp>
        <p:nvSpPr>
          <p:cNvPr id="11" name="TekstSylinder 10"/>
          <p:cNvSpPr txBox="1"/>
          <p:nvPr/>
        </p:nvSpPr>
        <p:spPr>
          <a:xfrm>
            <a:off x="4001461" y="1908655"/>
            <a:ext cx="1292420" cy="461665"/>
          </a:xfrm>
          <a:prstGeom prst="rect">
            <a:avLst/>
          </a:prstGeom>
          <a:noFill/>
        </p:spPr>
        <p:txBody>
          <a:bodyPr wrap="square" rtlCol="0">
            <a:spAutoFit/>
          </a:bodyPr>
          <a:lstStyle/>
          <a:p>
            <a:r>
              <a:rPr lang="nb-NO" sz="800" dirty="0" err="1"/>
              <a:t>Reilika</a:t>
            </a:r>
            <a:r>
              <a:rPr lang="nb-NO" sz="800" dirty="0"/>
              <a:t> </a:t>
            </a:r>
            <a:r>
              <a:rPr lang="nb-NO" sz="800" dirty="0" err="1"/>
              <a:t>Vaan</a:t>
            </a:r>
            <a:endParaRPr lang="nb-NO" sz="800" dirty="0"/>
          </a:p>
          <a:p>
            <a:r>
              <a:rPr lang="nb-NO" sz="800" dirty="0"/>
              <a:t>Pedagogisk medarbeider</a:t>
            </a:r>
          </a:p>
          <a:p>
            <a:endParaRPr lang="nb-NO" sz="800" dirty="0"/>
          </a:p>
        </p:txBody>
      </p:sp>
      <p:sp>
        <p:nvSpPr>
          <p:cNvPr id="17" name="TekstSylinder 16"/>
          <p:cNvSpPr txBox="1"/>
          <p:nvPr/>
        </p:nvSpPr>
        <p:spPr>
          <a:xfrm>
            <a:off x="1028925" y="3882049"/>
            <a:ext cx="1326895" cy="461665"/>
          </a:xfrm>
          <a:prstGeom prst="rect">
            <a:avLst/>
          </a:prstGeom>
          <a:noFill/>
        </p:spPr>
        <p:txBody>
          <a:bodyPr wrap="square" rtlCol="0">
            <a:spAutoFit/>
          </a:bodyPr>
          <a:lstStyle/>
          <a:p>
            <a:r>
              <a:rPr lang="nb-NO" sz="800" dirty="0"/>
              <a:t>Tonje Sande</a:t>
            </a:r>
          </a:p>
          <a:p>
            <a:r>
              <a:rPr lang="nb-NO" sz="800" dirty="0"/>
              <a:t>Pedagogisk leder</a:t>
            </a:r>
          </a:p>
          <a:p>
            <a:endParaRPr lang="nb-NO" sz="800" dirty="0"/>
          </a:p>
        </p:txBody>
      </p:sp>
      <p:sp>
        <p:nvSpPr>
          <p:cNvPr id="18" name="TekstSylinder 17"/>
          <p:cNvSpPr txBox="1"/>
          <p:nvPr/>
        </p:nvSpPr>
        <p:spPr>
          <a:xfrm>
            <a:off x="2518548" y="3882050"/>
            <a:ext cx="2163970" cy="461665"/>
          </a:xfrm>
          <a:prstGeom prst="rect">
            <a:avLst/>
          </a:prstGeom>
          <a:noFill/>
        </p:spPr>
        <p:txBody>
          <a:bodyPr wrap="square" rtlCol="0">
            <a:spAutoFit/>
          </a:bodyPr>
          <a:lstStyle/>
          <a:p>
            <a:r>
              <a:rPr lang="nb-NO" sz="800" dirty="0"/>
              <a:t>Marta Rødde Breda</a:t>
            </a:r>
          </a:p>
          <a:p>
            <a:r>
              <a:rPr lang="nb-NO" sz="800" dirty="0"/>
              <a:t>Pedagogisk medarbeider </a:t>
            </a:r>
          </a:p>
          <a:p>
            <a:endParaRPr lang="nb-NO" sz="800" dirty="0"/>
          </a:p>
        </p:txBody>
      </p:sp>
      <p:sp>
        <p:nvSpPr>
          <p:cNvPr id="20" name="TekstSylinder 19"/>
          <p:cNvSpPr txBox="1"/>
          <p:nvPr/>
        </p:nvSpPr>
        <p:spPr>
          <a:xfrm>
            <a:off x="3995936" y="3882344"/>
            <a:ext cx="1800200" cy="461665"/>
          </a:xfrm>
          <a:prstGeom prst="rect">
            <a:avLst/>
          </a:prstGeom>
          <a:noFill/>
        </p:spPr>
        <p:txBody>
          <a:bodyPr wrap="square" rtlCol="0">
            <a:spAutoFit/>
          </a:bodyPr>
          <a:lstStyle/>
          <a:p>
            <a:r>
              <a:rPr lang="nb-NO" sz="800" dirty="0"/>
              <a:t>Grete Egeland</a:t>
            </a:r>
          </a:p>
          <a:p>
            <a:r>
              <a:rPr lang="nb-NO" sz="800" dirty="0"/>
              <a:t>Pedagogisk medarbeider</a:t>
            </a:r>
          </a:p>
          <a:p>
            <a:endParaRPr lang="nb-NO" sz="800" dirty="0"/>
          </a:p>
        </p:txBody>
      </p:sp>
      <p:sp>
        <p:nvSpPr>
          <p:cNvPr id="26" name="TekstSylinder 25"/>
          <p:cNvSpPr txBox="1"/>
          <p:nvPr/>
        </p:nvSpPr>
        <p:spPr>
          <a:xfrm>
            <a:off x="1015178" y="5718173"/>
            <a:ext cx="1368152" cy="461665"/>
          </a:xfrm>
          <a:prstGeom prst="rect">
            <a:avLst/>
          </a:prstGeom>
          <a:noFill/>
        </p:spPr>
        <p:txBody>
          <a:bodyPr wrap="square" rtlCol="0">
            <a:spAutoFit/>
          </a:bodyPr>
          <a:lstStyle/>
          <a:p>
            <a:r>
              <a:rPr lang="nb-NO" sz="800" dirty="0"/>
              <a:t>Hege Haaland Tønnessen</a:t>
            </a:r>
          </a:p>
          <a:p>
            <a:r>
              <a:rPr lang="nb-NO" sz="800" dirty="0"/>
              <a:t>Daglig leder</a:t>
            </a:r>
          </a:p>
          <a:p>
            <a:endParaRPr lang="nb-NO" sz="800" dirty="0"/>
          </a:p>
        </p:txBody>
      </p:sp>
      <p:sp>
        <p:nvSpPr>
          <p:cNvPr id="32" name="Plassholder for bunntekst 31"/>
          <p:cNvSpPr>
            <a:spLocks noGrp="1"/>
          </p:cNvSpPr>
          <p:nvPr>
            <p:ph type="ftr" sz="quarter" idx="11"/>
          </p:nvPr>
        </p:nvSpPr>
        <p:spPr>
          <a:xfrm>
            <a:off x="2775786" y="6278618"/>
            <a:ext cx="3538331" cy="365125"/>
          </a:xfrm>
        </p:spPr>
        <p:txBody>
          <a:bodyPr/>
          <a:lstStyle/>
          <a:p>
            <a:r>
              <a:rPr lang="nb-NO" dirty="0">
                <a:solidFill>
                  <a:schemeClr val="tx1"/>
                </a:solidFill>
              </a:rPr>
              <a:t>3</a:t>
            </a:r>
          </a:p>
        </p:txBody>
      </p:sp>
      <p:sp>
        <p:nvSpPr>
          <p:cNvPr id="35" name="TekstSylinder 34"/>
          <p:cNvSpPr txBox="1"/>
          <p:nvPr/>
        </p:nvSpPr>
        <p:spPr>
          <a:xfrm>
            <a:off x="6561326" y="4381693"/>
            <a:ext cx="163556" cy="1446550"/>
          </a:xfrm>
          <a:prstGeom prst="rect">
            <a:avLst/>
          </a:prstGeom>
          <a:noFill/>
        </p:spPr>
        <p:txBody>
          <a:bodyPr wrap="square" rtlCol="0">
            <a:spAutoFit/>
          </a:bodyPr>
          <a:lstStyle/>
          <a:p>
            <a:r>
              <a:rPr lang="nb-NO" sz="1100" b="1" dirty="0"/>
              <a:t> </a:t>
            </a:r>
            <a:r>
              <a:rPr lang="nb-NO" sz="1100" b="1" dirty="0">
                <a:latin typeface="Arial" panose="020B0604020202020204" pitchFamily="34" charset="0"/>
                <a:cs typeface="Arial" panose="020B0604020202020204" pitchFamily="34" charset="0"/>
              </a:rPr>
              <a:t>KJØKKEN</a:t>
            </a:r>
          </a:p>
        </p:txBody>
      </p:sp>
      <p:sp>
        <p:nvSpPr>
          <p:cNvPr id="5" name="TekstSylinder 4"/>
          <p:cNvSpPr txBox="1"/>
          <p:nvPr/>
        </p:nvSpPr>
        <p:spPr>
          <a:xfrm>
            <a:off x="6775894" y="5412744"/>
            <a:ext cx="2131076" cy="830997"/>
          </a:xfrm>
          <a:prstGeom prst="rect">
            <a:avLst/>
          </a:prstGeom>
          <a:noFill/>
        </p:spPr>
        <p:txBody>
          <a:bodyPr wrap="square" rtlCol="0">
            <a:spAutoFit/>
          </a:bodyPr>
          <a:lstStyle/>
          <a:p>
            <a:endParaRPr lang="nb-NO" sz="800" dirty="0"/>
          </a:p>
          <a:p>
            <a:endParaRPr lang="nb-NO" sz="800" dirty="0"/>
          </a:p>
          <a:p>
            <a:endParaRPr lang="nb-NO" sz="800" dirty="0"/>
          </a:p>
          <a:p>
            <a:r>
              <a:rPr lang="nb-NO" sz="800" dirty="0"/>
              <a:t>June Merethe Stølsvik</a:t>
            </a:r>
          </a:p>
          <a:p>
            <a:r>
              <a:rPr lang="nb-NO" sz="800" dirty="0"/>
              <a:t>Kjøkkenassistent </a:t>
            </a:r>
          </a:p>
          <a:p>
            <a:endParaRPr lang="nb-NO" sz="800" dirty="0"/>
          </a:p>
        </p:txBody>
      </p:sp>
      <p:pic>
        <p:nvPicPr>
          <p:cNvPr id="2" name="Bild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8080" y="4485201"/>
            <a:ext cx="860000" cy="1290001"/>
          </a:xfrm>
          <a:prstGeom prst="rect">
            <a:avLst/>
          </a:prstGeom>
        </p:spPr>
      </p:pic>
      <p:pic>
        <p:nvPicPr>
          <p:cNvPr id="14" name="Bild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3733" y="720724"/>
            <a:ext cx="831379" cy="1209271"/>
          </a:xfrm>
          <a:prstGeom prst="rect">
            <a:avLst/>
          </a:prstGeom>
        </p:spPr>
      </p:pic>
      <p:sp>
        <p:nvSpPr>
          <p:cNvPr id="21" name="TekstSylinder 20"/>
          <p:cNvSpPr txBox="1"/>
          <p:nvPr/>
        </p:nvSpPr>
        <p:spPr>
          <a:xfrm>
            <a:off x="5414267" y="3890334"/>
            <a:ext cx="1452646" cy="461665"/>
          </a:xfrm>
          <a:prstGeom prst="rect">
            <a:avLst/>
          </a:prstGeom>
          <a:noFill/>
        </p:spPr>
        <p:txBody>
          <a:bodyPr wrap="square" rtlCol="0">
            <a:spAutoFit/>
          </a:bodyPr>
          <a:lstStyle/>
          <a:p>
            <a:r>
              <a:rPr lang="nb-NO" sz="800" dirty="0"/>
              <a:t>Susanne </a:t>
            </a:r>
            <a:r>
              <a:rPr lang="nb-NO" sz="800" dirty="0" err="1"/>
              <a:t>Wangsmo</a:t>
            </a:r>
            <a:endParaRPr lang="nb-NO" sz="800" dirty="0"/>
          </a:p>
          <a:p>
            <a:r>
              <a:rPr lang="nb-NO" sz="800" dirty="0"/>
              <a:t>Lærling </a:t>
            </a:r>
          </a:p>
          <a:p>
            <a:endParaRPr lang="nb-NO" sz="800" dirty="0"/>
          </a:p>
        </p:txBody>
      </p:sp>
      <p:pic>
        <p:nvPicPr>
          <p:cNvPr id="22" name="Bild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6896" y="4488945"/>
            <a:ext cx="927028" cy="1236037"/>
          </a:xfrm>
          <a:prstGeom prst="rect">
            <a:avLst/>
          </a:prstGeom>
        </p:spPr>
      </p:pic>
      <p:pic>
        <p:nvPicPr>
          <p:cNvPr id="4" name="Bild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1008623" y="871618"/>
            <a:ext cx="1207149" cy="905362"/>
          </a:xfrm>
          <a:prstGeom prst="rect">
            <a:avLst/>
          </a:prstGeom>
        </p:spPr>
      </p:pic>
      <p:sp>
        <p:nvSpPr>
          <p:cNvPr id="16" name="TekstSylinder 15">
            <a:extLst>
              <a:ext uri="{FF2B5EF4-FFF2-40B4-BE49-F238E27FC236}">
                <a16:creationId xmlns:a16="http://schemas.microsoft.com/office/drawing/2014/main" id="{78828D3B-0905-452A-87AA-C90E9F56C64B}"/>
              </a:ext>
            </a:extLst>
          </p:cNvPr>
          <p:cNvSpPr txBox="1"/>
          <p:nvPr/>
        </p:nvSpPr>
        <p:spPr>
          <a:xfrm>
            <a:off x="2513652" y="5686168"/>
            <a:ext cx="1200109" cy="461665"/>
          </a:xfrm>
          <a:prstGeom prst="rect">
            <a:avLst/>
          </a:prstGeom>
          <a:noFill/>
        </p:spPr>
        <p:txBody>
          <a:bodyPr wrap="square" rtlCol="0">
            <a:spAutoFit/>
          </a:bodyPr>
          <a:lstStyle/>
          <a:p>
            <a:r>
              <a:rPr lang="nb-NO" sz="800" dirty="0"/>
              <a:t>Camilla Haaland</a:t>
            </a:r>
          </a:p>
          <a:p>
            <a:r>
              <a:rPr lang="nb-NO" sz="800" dirty="0"/>
              <a:t>Assisterende daglig leder, fagansvarlig. </a:t>
            </a:r>
          </a:p>
        </p:txBody>
      </p:sp>
      <p:pic>
        <p:nvPicPr>
          <p:cNvPr id="33" name="Bilde 32">
            <a:extLst>
              <a:ext uri="{FF2B5EF4-FFF2-40B4-BE49-F238E27FC236}">
                <a16:creationId xmlns:a16="http://schemas.microsoft.com/office/drawing/2014/main" id="{237E3B11-5D54-4BE0-AA90-134266FB66E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2449566" y="4643565"/>
            <a:ext cx="1207149" cy="905362"/>
          </a:xfrm>
          <a:prstGeom prst="rect">
            <a:avLst/>
          </a:prstGeom>
        </p:spPr>
      </p:pic>
      <p:pic>
        <p:nvPicPr>
          <p:cNvPr id="37" name="Bilde 36">
            <a:extLst>
              <a:ext uri="{FF2B5EF4-FFF2-40B4-BE49-F238E27FC236}">
                <a16:creationId xmlns:a16="http://schemas.microsoft.com/office/drawing/2014/main" id="{A7D58EF5-B039-472F-839A-31F42AC2383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08791" y="720724"/>
            <a:ext cx="906954" cy="1209271"/>
          </a:xfrm>
          <a:prstGeom prst="rect">
            <a:avLst/>
          </a:prstGeom>
        </p:spPr>
      </p:pic>
      <p:pic>
        <p:nvPicPr>
          <p:cNvPr id="29" name="Bilde 28">
            <a:extLst>
              <a:ext uri="{FF2B5EF4-FFF2-40B4-BE49-F238E27FC236}">
                <a16:creationId xmlns:a16="http://schemas.microsoft.com/office/drawing/2014/main" id="{4B955060-04C8-4208-8780-EB72A45485F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97575" y="4467976"/>
            <a:ext cx="828125" cy="1250501"/>
          </a:xfrm>
          <a:prstGeom prst="rect">
            <a:avLst/>
          </a:prstGeom>
        </p:spPr>
      </p:pic>
      <p:sp>
        <p:nvSpPr>
          <p:cNvPr id="30" name="TekstSylinder 29">
            <a:extLst>
              <a:ext uri="{FF2B5EF4-FFF2-40B4-BE49-F238E27FC236}">
                <a16:creationId xmlns:a16="http://schemas.microsoft.com/office/drawing/2014/main" id="{37D8F327-134C-4E26-9902-07AA5D495FE7}"/>
              </a:ext>
            </a:extLst>
          </p:cNvPr>
          <p:cNvSpPr txBox="1"/>
          <p:nvPr/>
        </p:nvSpPr>
        <p:spPr>
          <a:xfrm>
            <a:off x="3919557" y="5710830"/>
            <a:ext cx="1584176" cy="338554"/>
          </a:xfrm>
          <a:prstGeom prst="rect">
            <a:avLst/>
          </a:prstGeom>
          <a:noFill/>
        </p:spPr>
        <p:txBody>
          <a:bodyPr wrap="square" rtlCol="0">
            <a:spAutoFit/>
          </a:bodyPr>
          <a:lstStyle/>
          <a:p>
            <a:r>
              <a:rPr lang="nb-NO" sz="800" dirty="0"/>
              <a:t>Tonje Haddeland</a:t>
            </a:r>
          </a:p>
          <a:p>
            <a:r>
              <a:rPr lang="nb-NO" sz="800" dirty="0"/>
              <a:t>Prosjektansvarlig, «Leseglede».</a:t>
            </a:r>
          </a:p>
        </p:txBody>
      </p:sp>
      <p:pic>
        <p:nvPicPr>
          <p:cNvPr id="34" name="Bilde 33">
            <a:extLst>
              <a:ext uri="{FF2B5EF4-FFF2-40B4-BE49-F238E27FC236}">
                <a16:creationId xmlns:a16="http://schemas.microsoft.com/office/drawing/2014/main" id="{8DB9E36F-CA61-4598-A124-3EAC8A19393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97575" y="2670873"/>
            <a:ext cx="837044" cy="1211177"/>
          </a:xfrm>
          <a:prstGeom prst="rect">
            <a:avLst/>
          </a:prstGeom>
        </p:spPr>
      </p:pic>
      <p:sp>
        <p:nvSpPr>
          <p:cNvPr id="6" name="TekstSylinder 5">
            <a:extLst>
              <a:ext uri="{FF2B5EF4-FFF2-40B4-BE49-F238E27FC236}">
                <a16:creationId xmlns:a16="http://schemas.microsoft.com/office/drawing/2014/main" id="{6AD46921-700D-4647-9867-4078E28F8A32}"/>
              </a:ext>
            </a:extLst>
          </p:cNvPr>
          <p:cNvSpPr txBox="1"/>
          <p:nvPr/>
        </p:nvSpPr>
        <p:spPr>
          <a:xfrm>
            <a:off x="5413248" y="1900561"/>
            <a:ext cx="1371324" cy="461665"/>
          </a:xfrm>
          <a:prstGeom prst="rect">
            <a:avLst/>
          </a:prstGeom>
          <a:noFill/>
        </p:spPr>
        <p:txBody>
          <a:bodyPr wrap="square" rtlCol="0">
            <a:spAutoFit/>
          </a:bodyPr>
          <a:lstStyle/>
          <a:p>
            <a:r>
              <a:rPr lang="nb-NO" sz="800" dirty="0"/>
              <a:t>Kirsten Østbø Røed</a:t>
            </a:r>
          </a:p>
          <a:p>
            <a:r>
              <a:rPr lang="nb-NO" sz="800" dirty="0"/>
              <a:t>Pedagogisk medarbeider</a:t>
            </a:r>
          </a:p>
          <a:p>
            <a:endParaRPr lang="nb-NO" sz="800" dirty="0"/>
          </a:p>
        </p:txBody>
      </p:sp>
      <p:pic>
        <p:nvPicPr>
          <p:cNvPr id="31" name="Bilde 30">
            <a:extLst>
              <a:ext uri="{FF2B5EF4-FFF2-40B4-BE49-F238E27FC236}">
                <a16:creationId xmlns:a16="http://schemas.microsoft.com/office/drawing/2014/main" id="{38C5957B-7603-426B-9BE4-3852D9ADC28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2463501" y="2849464"/>
            <a:ext cx="1211075" cy="908306"/>
          </a:xfrm>
          <a:prstGeom prst="rect">
            <a:avLst/>
          </a:prstGeom>
        </p:spPr>
      </p:pic>
      <p:sp>
        <p:nvSpPr>
          <p:cNvPr id="43" name="TekstSylinder 42">
            <a:extLst>
              <a:ext uri="{FF2B5EF4-FFF2-40B4-BE49-F238E27FC236}">
                <a16:creationId xmlns:a16="http://schemas.microsoft.com/office/drawing/2014/main" id="{A68750F4-E61E-47CF-BB8F-9349832D231C}"/>
              </a:ext>
            </a:extLst>
          </p:cNvPr>
          <p:cNvSpPr txBox="1"/>
          <p:nvPr/>
        </p:nvSpPr>
        <p:spPr>
          <a:xfrm>
            <a:off x="6784572" y="1908656"/>
            <a:ext cx="1644781" cy="461665"/>
          </a:xfrm>
          <a:prstGeom prst="rect">
            <a:avLst/>
          </a:prstGeom>
          <a:noFill/>
        </p:spPr>
        <p:txBody>
          <a:bodyPr wrap="square" rtlCol="0">
            <a:spAutoFit/>
          </a:bodyPr>
          <a:lstStyle/>
          <a:p>
            <a:r>
              <a:rPr lang="nb-NO" sz="800" dirty="0"/>
              <a:t>Linn Beathe Pedersen Knutsen</a:t>
            </a:r>
          </a:p>
          <a:p>
            <a:r>
              <a:rPr lang="nb-NO" sz="800" dirty="0"/>
              <a:t>Barnehagelærer</a:t>
            </a:r>
          </a:p>
          <a:p>
            <a:endParaRPr lang="nb-NO" sz="800" dirty="0"/>
          </a:p>
        </p:txBody>
      </p:sp>
      <p:pic>
        <p:nvPicPr>
          <p:cNvPr id="12" name="Bilde 11">
            <a:extLst>
              <a:ext uri="{FF2B5EF4-FFF2-40B4-BE49-F238E27FC236}">
                <a16:creationId xmlns:a16="http://schemas.microsoft.com/office/drawing/2014/main" id="{ADF2BC21-AE1A-41D8-96EF-035C628DD11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400000">
            <a:off x="5338766" y="2849464"/>
            <a:ext cx="1211075" cy="908306"/>
          </a:xfrm>
          <a:prstGeom prst="rect">
            <a:avLst/>
          </a:prstGeom>
        </p:spPr>
      </p:pic>
      <p:pic>
        <p:nvPicPr>
          <p:cNvPr id="15" name="Bilde 14">
            <a:extLst>
              <a:ext uri="{FF2B5EF4-FFF2-40B4-BE49-F238E27FC236}">
                <a16:creationId xmlns:a16="http://schemas.microsoft.com/office/drawing/2014/main" id="{2DE36781-0E22-413A-A5AD-694C59E918E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5400000">
            <a:off x="975653" y="2844369"/>
            <a:ext cx="1193028" cy="894771"/>
          </a:xfrm>
          <a:prstGeom prst="rect">
            <a:avLst/>
          </a:prstGeom>
        </p:spPr>
      </p:pic>
      <p:pic>
        <p:nvPicPr>
          <p:cNvPr id="23" name="Bilde 22">
            <a:extLst>
              <a:ext uri="{FF2B5EF4-FFF2-40B4-BE49-F238E27FC236}">
                <a16:creationId xmlns:a16="http://schemas.microsoft.com/office/drawing/2014/main" id="{421B00B1-128A-4CC1-96E7-8991B3B2A6B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5400000">
            <a:off x="6701505" y="879130"/>
            <a:ext cx="1204878" cy="903659"/>
          </a:xfrm>
          <a:prstGeom prst="rect">
            <a:avLst/>
          </a:prstGeom>
        </p:spPr>
      </p:pic>
      <p:pic>
        <p:nvPicPr>
          <p:cNvPr id="25" name="Bilde 24">
            <a:extLst>
              <a:ext uri="{FF2B5EF4-FFF2-40B4-BE49-F238E27FC236}">
                <a16:creationId xmlns:a16="http://schemas.microsoft.com/office/drawing/2014/main" id="{246AB7D2-176D-4D51-9E69-F3FC15CDA56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2465179" y="875985"/>
            <a:ext cx="1242081" cy="931561"/>
          </a:xfrm>
          <a:prstGeom prst="rect">
            <a:avLst/>
          </a:prstGeom>
        </p:spPr>
      </p:pic>
    </p:spTree>
    <p:extLst>
      <p:ext uri="{BB962C8B-B14F-4D97-AF65-F5344CB8AC3E}">
        <p14:creationId xmlns:p14="http://schemas.microsoft.com/office/powerpoint/2010/main" val="22271707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flipV="1">
            <a:off x="457200" y="-747464"/>
            <a:ext cx="8229600" cy="72008"/>
          </a:xfrm>
        </p:spPr>
        <p:txBody>
          <a:bodyPr>
            <a:normAutofit fontScale="90000"/>
          </a:bodyPr>
          <a:lstStyle/>
          <a:p>
            <a:endParaRPr lang="nb-NO" dirty="0"/>
          </a:p>
        </p:txBody>
      </p:sp>
      <p:sp>
        <p:nvSpPr>
          <p:cNvPr id="3" name="Plassholder for innhold 2"/>
          <p:cNvSpPr>
            <a:spLocks noGrp="1"/>
          </p:cNvSpPr>
          <p:nvPr>
            <p:ph sz="half" idx="1"/>
          </p:nvPr>
        </p:nvSpPr>
        <p:spPr>
          <a:xfrm>
            <a:off x="457200" y="1340768"/>
            <a:ext cx="4038600" cy="4785395"/>
          </a:xfrm>
        </p:spPr>
        <p:txBody>
          <a:bodyPr>
            <a:normAutofit/>
          </a:bodyPr>
          <a:lstStyle/>
          <a:p>
            <a:pPr>
              <a:buNone/>
            </a:pPr>
            <a:r>
              <a:rPr lang="nb-NO" sz="1400" dirty="0"/>
              <a:t>	</a:t>
            </a:r>
          </a:p>
        </p:txBody>
      </p:sp>
      <p:sp>
        <p:nvSpPr>
          <p:cNvPr id="5" name="Plassholder for bunntekst 4"/>
          <p:cNvSpPr>
            <a:spLocks noGrp="1"/>
          </p:cNvSpPr>
          <p:nvPr>
            <p:ph type="ftr" sz="quarter" idx="11"/>
          </p:nvPr>
        </p:nvSpPr>
        <p:spPr>
          <a:xfrm>
            <a:off x="2802834" y="6309320"/>
            <a:ext cx="3538331" cy="365125"/>
          </a:xfrm>
        </p:spPr>
        <p:txBody>
          <a:bodyPr/>
          <a:lstStyle/>
          <a:p>
            <a:r>
              <a:rPr lang="nb-NO" dirty="0">
                <a:solidFill>
                  <a:schemeClr val="tx1"/>
                </a:solidFill>
              </a:rPr>
              <a:t>30</a:t>
            </a:r>
          </a:p>
        </p:txBody>
      </p:sp>
      <p:sp>
        <p:nvSpPr>
          <p:cNvPr id="6" name="Plassholder for innhold 5"/>
          <p:cNvSpPr>
            <a:spLocks noGrp="1"/>
          </p:cNvSpPr>
          <p:nvPr>
            <p:ph sz="half" idx="2"/>
          </p:nvPr>
        </p:nvSpPr>
        <p:spPr>
          <a:xfrm>
            <a:off x="4700709" y="1124744"/>
            <a:ext cx="3566160" cy="4956016"/>
          </a:xfrm>
        </p:spPr>
        <p:txBody>
          <a:bodyPr>
            <a:normAutofit fontScale="77500" lnSpcReduction="20000"/>
          </a:bodyPr>
          <a:lstStyle/>
          <a:p>
            <a:pPr>
              <a:buNone/>
            </a:pPr>
            <a:endParaRPr lang="nb-NO" sz="1800" dirty="0"/>
          </a:p>
          <a:p>
            <a:pPr>
              <a:buNone/>
            </a:pPr>
            <a:endParaRPr lang="nb-NO" sz="1800" dirty="0"/>
          </a:p>
          <a:p>
            <a:pPr>
              <a:buNone/>
            </a:pPr>
            <a:endParaRPr lang="nb-NO" sz="1800" dirty="0"/>
          </a:p>
          <a:p>
            <a:pPr>
              <a:buNone/>
            </a:pPr>
            <a:r>
              <a:rPr lang="nb-NO" sz="1800" dirty="0"/>
              <a:t>	</a:t>
            </a:r>
          </a:p>
          <a:p>
            <a:pPr algn="ctr">
              <a:buNone/>
            </a:pPr>
            <a:endParaRPr lang="nb-NO" sz="1800" i="1" u="sng" dirty="0">
              <a:solidFill>
                <a:schemeClr val="tx1"/>
              </a:solidFill>
            </a:endParaRPr>
          </a:p>
          <a:p>
            <a:pPr algn="ctr">
              <a:buNone/>
            </a:pPr>
            <a:endParaRPr lang="nb-NO" sz="1800" i="1" u="sng" dirty="0">
              <a:solidFill>
                <a:schemeClr val="tx1"/>
              </a:solidFill>
            </a:endParaRPr>
          </a:p>
          <a:p>
            <a:pPr algn="ctr">
              <a:buNone/>
            </a:pPr>
            <a:endParaRPr lang="nb-NO" sz="1800" i="1" u="sng" dirty="0">
              <a:solidFill>
                <a:schemeClr val="tx1"/>
              </a:solidFill>
            </a:endParaRPr>
          </a:p>
          <a:p>
            <a:pPr algn="ctr">
              <a:buNone/>
            </a:pPr>
            <a:endParaRPr lang="nb-NO" sz="1800" i="1" dirty="0">
              <a:solidFill>
                <a:schemeClr val="tx1"/>
              </a:solidFill>
            </a:endParaRPr>
          </a:p>
          <a:p>
            <a:pPr algn="ctr">
              <a:buNone/>
            </a:pPr>
            <a:endParaRPr lang="nb-NO" sz="1800" i="1" dirty="0">
              <a:solidFill>
                <a:schemeClr val="tx1"/>
              </a:solidFill>
            </a:endParaRPr>
          </a:p>
          <a:p>
            <a:pPr algn="ctr">
              <a:lnSpc>
                <a:spcPct val="120000"/>
              </a:lnSpc>
              <a:buNone/>
            </a:pPr>
            <a:r>
              <a:rPr lang="nb-NO" sz="1800" i="1" dirty="0">
                <a:solidFill>
                  <a:schemeClr val="tx1"/>
                </a:solidFill>
                <a:latin typeface="Arial" panose="020B0604020202020204" pitchFamily="34" charset="0"/>
                <a:cs typeface="Arial" panose="020B0604020202020204" pitchFamily="34" charset="0"/>
              </a:rPr>
              <a:t>Vi minner om planleggingsdag i barnehagen fredag 16/8-2019  – da er barnehagen stengt.</a:t>
            </a:r>
            <a:endParaRPr lang="nb-NO" sz="1800" dirty="0">
              <a:latin typeface="Arial" panose="020B0604020202020204" pitchFamily="34" charset="0"/>
              <a:cs typeface="Arial" panose="020B0604020202020204" pitchFamily="34" charset="0"/>
            </a:endParaRPr>
          </a:p>
          <a:p>
            <a:pPr algn="ctr">
              <a:buNone/>
            </a:pPr>
            <a:r>
              <a:rPr lang="nb-NO" sz="2800" b="1" dirty="0">
                <a:solidFill>
                  <a:srgbClr val="FFFF00"/>
                </a:solidFill>
                <a:latin typeface="Arial" panose="020B0604020202020204" pitchFamily="34" charset="0"/>
                <a:cs typeface="Arial" panose="020B0604020202020204" pitchFamily="34" charset="0"/>
              </a:rPr>
              <a:t>	</a:t>
            </a:r>
            <a:r>
              <a:rPr lang="nb-NO" sz="6000" b="1" dirty="0">
                <a:solidFill>
                  <a:schemeClr val="accent5"/>
                </a:solidFill>
                <a:latin typeface="Arial" panose="020B0604020202020204" pitchFamily="34" charset="0"/>
                <a:cs typeface="Arial" panose="020B0604020202020204" pitchFamily="34" charset="0"/>
              </a:rPr>
              <a:t>God sommer!</a:t>
            </a:r>
            <a:endParaRPr lang="nb-NO" sz="1800" dirty="0">
              <a:latin typeface="Arial" panose="020B0604020202020204" pitchFamily="34" charset="0"/>
              <a:cs typeface="Arial" panose="020B0604020202020204" pitchFamily="34" charset="0"/>
            </a:endParaRPr>
          </a:p>
          <a:p>
            <a:pPr>
              <a:buNone/>
            </a:pPr>
            <a:endParaRPr lang="nb-NO" sz="1800" dirty="0">
              <a:latin typeface="Arial" panose="020B0604020202020204" pitchFamily="34" charset="0"/>
              <a:cs typeface="Arial" panose="020B0604020202020204" pitchFamily="34" charset="0"/>
            </a:endParaRPr>
          </a:p>
          <a:p>
            <a:pPr algn="ctr">
              <a:buNone/>
            </a:pPr>
            <a:r>
              <a:rPr lang="nb-NO" sz="1800" dirty="0">
                <a:latin typeface="Arial" panose="020B0604020202020204" pitchFamily="34" charset="0"/>
                <a:cs typeface="Arial" panose="020B0604020202020204" pitchFamily="34" charset="0"/>
              </a:rPr>
              <a:t>Hilsen alle oss i Byhaugen barnehage</a:t>
            </a:r>
          </a:p>
          <a:p>
            <a:endParaRPr lang="nb-NO" dirty="0">
              <a:latin typeface="Arial" panose="020B0604020202020204" pitchFamily="34" charset="0"/>
              <a:cs typeface="Arial" panose="020B0604020202020204" pitchFamily="34" charset="0"/>
            </a:endParaRPr>
          </a:p>
        </p:txBody>
      </p:sp>
      <p:sp>
        <p:nvSpPr>
          <p:cNvPr id="10" name="TekstSylinder 9"/>
          <p:cNvSpPr txBox="1"/>
          <p:nvPr/>
        </p:nvSpPr>
        <p:spPr>
          <a:xfrm>
            <a:off x="611560" y="1340768"/>
            <a:ext cx="3744416" cy="4930581"/>
          </a:xfrm>
          <a:prstGeom prst="rect">
            <a:avLst/>
          </a:prstGeom>
          <a:noFill/>
        </p:spPr>
        <p:txBody>
          <a:bodyPr wrap="square" rtlCol="0">
            <a:spAutoFit/>
          </a:bodyPr>
          <a:lstStyle/>
          <a:p>
            <a:pPr>
              <a:buNone/>
            </a:pPr>
            <a:r>
              <a:rPr lang="nb-NO" sz="1200" dirty="0">
                <a:latin typeface="Arial" panose="020B0604020202020204" pitchFamily="34" charset="0"/>
                <a:cs typeface="Arial" panose="020B0604020202020204" pitchFamily="34" charset="0"/>
              </a:rPr>
              <a:t>Vi gleder oss alle til sommer i barnehagen! Det er deilig å løpe rundt i sommertøy. Vi har små badebasseng som vi fyller opp dersom sommervarmen kommer skikkelig. En is har vi kanskje også på lur. Vi er ute så mye som vi kan og går på flere turer i nærmiljøet. Disse turene tas ofte på sparket og det er derfor viktig at dere gir beskjed dersom barna tar fri.	</a:t>
            </a:r>
          </a:p>
          <a:p>
            <a:pPr>
              <a:buNone/>
            </a:pPr>
            <a:endParaRPr lang="nb-NO" sz="1200" dirty="0">
              <a:latin typeface="Arial" panose="020B0604020202020204" pitchFamily="34" charset="0"/>
              <a:cs typeface="Arial" panose="020B0604020202020204" pitchFamily="34" charset="0"/>
            </a:endParaRPr>
          </a:p>
          <a:p>
            <a:pPr>
              <a:buNone/>
            </a:pPr>
            <a:r>
              <a:rPr lang="nb-NO" sz="1200" dirty="0">
                <a:solidFill>
                  <a:srgbClr val="0070C0"/>
                </a:solidFill>
                <a:latin typeface="Arial" panose="020B0604020202020204" pitchFamily="34" charset="0"/>
                <a:cs typeface="Arial" panose="020B0604020202020204" pitchFamily="34" charset="0"/>
              </a:rPr>
              <a:t>Avdelingene blir slått sammen noen av ukene. Det henges opp lister over hvilket personal som er på jobb.</a:t>
            </a:r>
          </a:p>
          <a:p>
            <a:pPr>
              <a:buNone/>
            </a:pPr>
            <a:r>
              <a:rPr lang="nb-NO" sz="1200" dirty="0">
                <a:solidFill>
                  <a:srgbClr val="0070C0"/>
                </a:solidFill>
                <a:latin typeface="Arial" panose="020B0604020202020204" pitchFamily="34" charset="0"/>
                <a:cs typeface="Arial" panose="020B0604020202020204" pitchFamily="34" charset="0"/>
              </a:rPr>
              <a:t>I noen uker om sommeren har vi temauker. Da har vi ulike temaer som vi lager et opplegg rundt med ulike aktiviteter. Det henges opp lapper på dørene om dette når det nærmer seg, og vi dokumenterer godt med bilder i etterkant. Dette har vært en stor suksess og barna har vært kjempefornøyde.</a:t>
            </a:r>
          </a:p>
          <a:p>
            <a:pPr>
              <a:buNone/>
            </a:pPr>
            <a:endParaRPr lang="nb-NO" sz="1200" dirty="0">
              <a:latin typeface="Arial" panose="020B0604020202020204" pitchFamily="34" charset="0"/>
              <a:cs typeface="Arial" panose="020B0604020202020204" pitchFamily="34" charset="0"/>
            </a:endParaRPr>
          </a:p>
          <a:p>
            <a:pPr>
              <a:buNone/>
            </a:pPr>
            <a:r>
              <a:rPr lang="nb-NO" sz="1200" dirty="0">
                <a:latin typeface="Arial" panose="020B0604020202020204" pitchFamily="34" charset="0"/>
                <a:cs typeface="Arial" panose="020B0604020202020204" pitchFamily="34" charset="0"/>
              </a:rPr>
              <a:t>Masse lykkeønskninger gir vi til de som skal begynne på skolen! Tusen takk for de fine årene vi har hatt sammen – vi kommer til å savne dere.</a:t>
            </a:r>
          </a:p>
          <a:p>
            <a:pPr>
              <a:buNone/>
            </a:pPr>
            <a:r>
              <a:rPr lang="nb-NO" sz="1200" dirty="0">
                <a:latin typeface="Arial" panose="020B0604020202020204" pitchFamily="34" charset="0"/>
                <a:cs typeface="Arial" panose="020B0604020202020204" pitchFamily="34" charset="0"/>
              </a:rPr>
              <a:t>Til dere andre sier vi takk for et flott år og vel møtt tilbake etter ferien! Vi håper dere alle får en kjempefin sommerferie!</a:t>
            </a:r>
          </a:p>
          <a:p>
            <a:pPr>
              <a:lnSpc>
                <a:spcPct val="120000"/>
              </a:lnSpc>
              <a:buNone/>
            </a:pPr>
            <a:endParaRPr lang="nb-NO" sz="1200" dirty="0"/>
          </a:p>
        </p:txBody>
      </p:sp>
      <p:sp>
        <p:nvSpPr>
          <p:cNvPr id="11" name="TekstSylinder 10"/>
          <p:cNvSpPr txBox="1"/>
          <p:nvPr/>
        </p:nvSpPr>
        <p:spPr>
          <a:xfrm>
            <a:off x="1835696" y="548680"/>
            <a:ext cx="5040560" cy="400110"/>
          </a:xfrm>
          <a:prstGeom prst="rect">
            <a:avLst/>
          </a:prstGeom>
          <a:noFill/>
        </p:spPr>
        <p:txBody>
          <a:bodyPr wrap="square" rtlCol="0">
            <a:spAutoFit/>
          </a:bodyPr>
          <a:lstStyle/>
          <a:p>
            <a:pPr algn="ctr"/>
            <a:r>
              <a:rPr lang="nb-NO" sz="2000" b="1" dirty="0">
                <a:solidFill>
                  <a:srgbClr val="0070C0"/>
                </a:solidFill>
                <a:latin typeface="Arial" panose="020B0604020202020204" pitchFamily="34" charset="0"/>
                <a:cs typeface="Arial" panose="020B0604020202020204" pitchFamily="34" charset="0"/>
              </a:rPr>
              <a:t>Sommer i barnehagen</a:t>
            </a:r>
          </a:p>
        </p:txBody>
      </p:sp>
      <p:pic>
        <p:nvPicPr>
          <p:cNvPr id="7" name="Bilde 6">
            <a:extLst>
              <a:ext uri="{FF2B5EF4-FFF2-40B4-BE49-F238E27FC236}">
                <a16:creationId xmlns:a16="http://schemas.microsoft.com/office/drawing/2014/main" id="{4C8C0DEA-6EAF-46B7-A93E-303F439118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8064" y="1340768"/>
            <a:ext cx="2791043" cy="2277664"/>
          </a:xfrm>
          <a:prstGeom prst="rect">
            <a:avLst/>
          </a:prstGeom>
        </p:spPr>
      </p:pic>
    </p:spTree>
    <p:extLst>
      <p:ext uri="{BB962C8B-B14F-4D97-AF65-F5344CB8AC3E}">
        <p14:creationId xmlns:p14="http://schemas.microsoft.com/office/powerpoint/2010/main" val="23600877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467544" y="188640"/>
            <a:ext cx="8229600" cy="648071"/>
          </a:xfrm>
        </p:spPr>
        <p:txBody>
          <a:bodyPr>
            <a:normAutofit/>
          </a:bodyPr>
          <a:lstStyle/>
          <a:p>
            <a:r>
              <a:rPr lang="nb-NO" sz="3600" dirty="0"/>
              <a:t>Juli</a:t>
            </a:r>
          </a:p>
        </p:txBody>
      </p:sp>
      <p:sp>
        <p:nvSpPr>
          <p:cNvPr id="5" name="Undertittel 4"/>
          <p:cNvSpPr>
            <a:spLocks noGrp="1"/>
          </p:cNvSpPr>
          <p:nvPr>
            <p:ph type="subTitle" idx="1"/>
          </p:nvPr>
        </p:nvSpPr>
        <p:spPr>
          <a:xfrm>
            <a:off x="323528" y="6093296"/>
            <a:ext cx="9144000" cy="620688"/>
          </a:xfrm>
        </p:spPr>
        <p:txBody>
          <a:bodyPr>
            <a:normAutofit/>
          </a:bodyPr>
          <a:lstStyle/>
          <a:p>
            <a:pPr algn="l"/>
            <a:r>
              <a:rPr lang="nb-NO" sz="800" dirty="0">
                <a:solidFill>
                  <a:schemeClr val="tx1"/>
                </a:solidFill>
              </a:rPr>
              <a:t>	Kontoret     51566611/91146185		Naturgruppa   90294320	Tusenfryd    48953856		post@byhaugen-barnehage.no</a:t>
            </a:r>
          </a:p>
          <a:p>
            <a:pPr algn="l"/>
            <a:r>
              <a:rPr lang="nb-NO" sz="800" dirty="0">
                <a:solidFill>
                  <a:schemeClr val="tx1"/>
                </a:solidFill>
              </a:rPr>
              <a:t>	Rødkløver   48953607		Hvitveis            48944046	Blåklokke     48942953		www.byhaugen-barnehage.no</a:t>
            </a:r>
          </a:p>
        </p:txBody>
      </p:sp>
      <p:graphicFrame>
        <p:nvGraphicFramePr>
          <p:cNvPr id="4" name="Plassholder for innhold 3"/>
          <p:cNvGraphicFramePr>
            <a:graphicFrameLocks noGrp="1"/>
          </p:cNvGraphicFramePr>
          <p:nvPr>
            <p:ph idx="4294967295"/>
            <p:extLst>
              <p:ext uri="{D42A27DB-BD31-4B8C-83A1-F6EECF244321}">
                <p14:modId xmlns:p14="http://schemas.microsoft.com/office/powerpoint/2010/main" val="4037358445"/>
              </p:ext>
            </p:extLst>
          </p:nvPr>
        </p:nvGraphicFramePr>
        <p:xfrm>
          <a:off x="467544" y="873322"/>
          <a:ext cx="8229600" cy="5095800"/>
        </p:xfrm>
        <a:graphic>
          <a:graphicData uri="http://schemas.openxmlformats.org/drawingml/2006/table">
            <a:tbl>
              <a:tblPr firstRow="1" bandRow="1">
                <a:tableStyleId>{073A0DAA-6AF3-43AB-8588-CEC1D06C72B9}</a:tableStyleId>
              </a:tblPr>
              <a:tblGrid>
                <a:gridCol w="432048">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gridCol w="1224136">
                  <a:extLst>
                    <a:ext uri="{9D8B030D-6E8A-4147-A177-3AD203B41FA5}">
                      <a16:colId xmlns:a16="http://schemas.microsoft.com/office/drawing/2014/main" val="20004"/>
                    </a:ext>
                  </a:extLst>
                </a:gridCol>
                <a:gridCol w="1224136">
                  <a:extLst>
                    <a:ext uri="{9D8B030D-6E8A-4147-A177-3AD203B41FA5}">
                      <a16:colId xmlns:a16="http://schemas.microsoft.com/office/drawing/2014/main" val="20005"/>
                    </a:ext>
                  </a:extLst>
                </a:gridCol>
                <a:gridCol w="720080">
                  <a:extLst>
                    <a:ext uri="{9D8B030D-6E8A-4147-A177-3AD203B41FA5}">
                      <a16:colId xmlns:a16="http://schemas.microsoft.com/office/drawing/2014/main" val="20006"/>
                    </a:ext>
                  </a:extLst>
                </a:gridCol>
                <a:gridCol w="740768">
                  <a:extLst>
                    <a:ext uri="{9D8B030D-6E8A-4147-A177-3AD203B41FA5}">
                      <a16:colId xmlns:a16="http://schemas.microsoft.com/office/drawing/2014/main" val="20007"/>
                    </a:ext>
                  </a:extLst>
                </a:gridCol>
              </a:tblGrid>
              <a:tr h="288032">
                <a:tc>
                  <a:txBody>
                    <a:bodyPr/>
                    <a:lstStyle/>
                    <a:p>
                      <a:r>
                        <a:rPr lang="nb-NO" sz="1100" dirty="0"/>
                        <a:t>Uke</a:t>
                      </a:r>
                    </a:p>
                  </a:txBody>
                  <a:tcPr/>
                </a:tc>
                <a:tc>
                  <a:txBody>
                    <a:bodyPr/>
                    <a:lstStyle/>
                    <a:p>
                      <a:r>
                        <a:rPr lang="nb-NO" sz="1100" dirty="0"/>
                        <a:t>Mandag</a:t>
                      </a:r>
                    </a:p>
                  </a:txBody>
                  <a:tcPr/>
                </a:tc>
                <a:tc>
                  <a:txBody>
                    <a:bodyPr/>
                    <a:lstStyle/>
                    <a:p>
                      <a:r>
                        <a:rPr lang="nb-NO" sz="1100" dirty="0"/>
                        <a:t>Tirsdag</a:t>
                      </a:r>
                    </a:p>
                  </a:txBody>
                  <a:tcPr/>
                </a:tc>
                <a:tc>
                  <a:txBody>
                    <a:bodyPr/>
                    <a:lstStyle/>
                    <a:p>
                      <a:r>
                        <a:rPr lang="nb-NO" sz="1100" dirty="0"/>
                        <a:t>Onsdag</a:t>
                      </a:r>
                    </a:p>
                  </a:txBody>
                  <a:tcPr/>
                </a:tc>
                <a:tc>
                  <a:txBody>
                    <a:bodyPr/>
                    <a:lstStyle/>
                    <a:p>
                      <a:r>
                        <a:rPr lang="nb-NO" sz="1100" dirty="0"/>
                        <a:t>Torsdag</a:t>
                      </a:r>
                    </a:p>
                  </a:txBody>
                  <a:tcPr/>
                </a:tc>
                <a:tc>
                  <a:txBody>
                    <a:bodyPr/>
                    <a:lstStyle/>
                    <a:p>
                      <a:r>
                        <a:rPr lang="nb-NO" sz="1100" dirty="0"/>
                        <a:t>Fredag</a:t>
                      </a:r>
                    </a:p>
                  </a:txBody>
                  <a:tcPr/>
                </a:tc>
                <a:tc>
                  <a:txBody>
                    <a:bodyPr/>
                    <a:lstStyle/>
                    <a:p>
                      <a:r>
                        <a:rPr lang="nb-NO" sz="1100" dirty="0"/>
                        <a:t>Lørdag</a:t>
                      </a:r>
                    </a:p>
                  </a:txBody>
                  <a:tcPr/>
                </a:tc>
                <a:tc>
                  <a:txBody>
                    <a:bodyPr/>
                    <a:lstStyle/>
                    <a:p>
                      <a:r>
                        <a:rPr lang="nb-NO" sz="1100" dirty="0"/>
                        <a:t>Søndag</a:t>
                      </a:r>
                    </a:p>
                  </a:txBody>
                  <a:tcPr/>
                </a:tc>
                <a:extLst>
                  <a:ext uri="{0D108BD9-81ED-4DB2-BD59-A6C34878D82A}">
                    <a16:rowId xmlns:a16="http://schemas.microsoft.com/office/drawing/2014/main" val="10000"/>
                  </a:ext>
                </a:extLst>
              </a:tr>
              <a:tr h="1008112">
                <a:tc>
                  <a:txBody>
                    <a:bodyPr/>
                    <a:lstStyle/>
                    <a:p>
                      <a:r>
                        <a:rPr lang="nb-NO" sz="1050" dirty="0"/>
                        <a:t>27</a:t>
                      </a:r>
                    </a:p>
                  </a:txBody>
                  <a:tcPr/>
                </a:tc>
                <a:tc>
                  <a:txBody>
                    <a:bodyPr/>
                    <a:lstStyle/>
                    <a:p>
                      <a:r>
                        <a:rPr lang="nb-NO" sz="1050" dirty="0"/>
                        <a:t>1</a:t>
                      </a:r>
                    </a:p>
                    <a:p>
                      <a:endParaRPr lang="nb-NO" sz="1050" dirty="0"/>
                    </a:p>
                    <a:p>
                      <a:r>
                        <a:rPr lang="nb-NO" sz="1050" dirty="0"/>
                        <a:t>Sommertema</a:t>
                      </a:r>
                    </a:p>
                  </a:txBody>
                  <a:tcPr/>
                </a:tc>
                <a:tc>
                  <a:txBody>
                    <a:bodyPr/>
                    <a:lstStyle/>
                    <a:p>
                      <a:r>
                        <a:rPr lang="nb-NO" sz="1050" dirty="0"/>
                        <a:t>2</a:t>
                      </a:r>
                    </a:p>
                  </a:txBody>
                  <a:tcPr/>
                </a:tc>
                <a:tc>
                  <a:txBody>
                    <a:bodyPr/>
                    <a:lstStyle/>
                    <a:p>
                      <a:r>
                        <a:rPr lang="nb-NO" sz="1050" dirty="0"/>
                        <a:t>3</a:t>
                      </a:r>
                    </a:p>
                  </a:txBody>
                  <a:tcPr/>
                </a:tc>
                <a:tc>
                  <a:txBody>
                    <a:bodyPr/>
                    <a:lstStyle/>
                    <a:p>
                      <a:r>
                        <a:rPr lang="nb-NO" sz="1050" dirty="0"/>
                        <a:t>4</a:t>
                      </a:r>
                    </a:p>
                  </a:txBody>
                  <a:tcPr/>
                </a:tc>
                <a:tc>
                  <a:txBody>
                    <a:bodyPr/>
                    <a:lstStyle/>
                    <a:p>
                      <a:r>
                        <a:rPr lang="nb-NO" sz="1050" dirty="0"/>
                        <a:t>5</a:t>
                      </a:r>
                    </a:p>
                  </a:txBody>
                  <a:tcPr/>
                </a:tc>
                <a:tc>
                  <a:txBody>
                    <a:bodyPr/>
                    <a:lstStyle/>
                    <a:p>
                      <a:r>
                        <a:rPr lang="nb-NO" sz="1050" dirty="0"/>
                        <a:t>6</a:t>
                      </a:r>
                    </a:p>
                  </a:txBody>
                  <a:tcPr/>
                </a:tc>
                <a:tc>
                  <a:txBody>
                    <a:bodyPr/>
                    <a:lstStyle/>
                    <a:p>
                      <a:r>
                        <a:rPr lang="nb-NO" sz="1050" dirty="0"/>
                        <a:t>7</a:t>
                      </a:r>
                    </a:p>
                  </a:txBody>
                  <a:tcPr/>
                </a:tc>
                <a:extLst>
                  <a:ext uri="{0D108BD9-81ED-4DB2-BD59-A6C34878D82A}">
                    <a16:rowId xmlns:a16="http://schemas.microsoft.com/office/drawing/2014/main" val="10001"/>
                  </a:ext>
                </a:extLst>
              </a:tr>
              <a:tr h="942873">
                <a:tc>
                  <a:txBody>
                    <a:bodyPr/>
                    <a:lstStyle/>
                    <a:p>
                      <a:r>
                        <a:rPr lang="nb-NO" sz="1050" dirty="0"/>
                        <a:t>28</a:t>
                      </a:r>
                    </a:p>
                  </a:txBody>
                  <a:tcPr/>
                </a:tc>
                <a:tc>
                  <a:txBody>
                    <a:bodyPr/>
                    <a:lstStyle/>
                    <a:p>
                      <a:r>
                        <a:rPr lang="nb-NO" sz="1050" dirty="0"/>
                        <a:t>8</a:t>
                      </a:r>
                    </a:p>
                    <a:p>
                      <a:endParaRPr lang="nb-NO" sz="1050" dirty="0"/>
                    </a:p>
                    <a:p>
                      <a:r>
                        <a:rPr lang="nb-NO" sz="1050" dirty="0"/>
                        <a:t>Sommertema</a:t>
                      </a:r>
                    </a:p>
                  </a:txBody>
                  <a:tcPr/>
                </a:tc>
                <a:tc>
                  <a:txBody>
                    <a:bodyPr/>
                    <a:lstStyle/>
                    <a:p>
                      <a:r>
                        <a:rPr lang="nb-NO" sz="1050" dirty="0"/>
                        <a:t>9</a:t>
                      </a:r>
                    </a:p>
                  </a:txBody>
                  <a:tcPr/>
                </a:tc>
                <a:tc>
                  <a:txBody>
                    <a:bodyPr/>
                    <a:lstStyle/>
                    <a:p>
                      <a:r>
                        <a:rPr lang="nb-NO" sz="1050" dirty="0"/>
                        <a:t>10</a:t>
                      </a:r>
                    </a:p>
                  </a:txBody>
                  <a:tcPr/>
                </a:tc>
                <a:tc>
                  <a:txBody>
                    <a:bodyPr/>
                    <a:lstStyle/>
                    <a:p>
                      <a:r>
                        <a:rPr lang="nb-NO" sz="1050" dirty="0"/>
                        <a:t>11</a:t>
                      </a:r>
                    </a:p>
                  </a:txBody>
                  <a:tcPr/>
                </a:tc>
                <a:tc>
                  <a:txBody>
                    <a:bodyPr/>
                    <a:lstStyle/>
                    <a:p>
                      <a:r>
                        <a:rPr lang="nb-NO" sz="1050" dirty="0"/>
                        <a:t>12</a:t>
                      </a:r>
                    </a:p>
                  </a:txBody>
                  <a:tcPr/>
                </a:tc>
                <a:tc>
                  <a:txBody>
                    <a:bodyPr/>
                    <a:lstStyle/>
                    <a:p>
                      <a:r>
                        <a:rPr lang="nb-NO" sz="1050" dirty="0"/>
                        <a:t>13</a:t>
                      </a:r>
                    </a:p>
                  </a:txBody>
                  <a:tcPr/>
                </a:tc>
                <a:tc>
                  <a:txBody>
                    <a:bodyPr/>
                    <a:lstStyle/>
                    <a:p>
                      <a:r>
                        <a:rPr lang="nb-NO" sz="1050" dirty="0"/>
                        <a:t>14</a:t>
                      </a:r>
                    </a:p>
                  </a:txBody>
                  <a:tcPr/>
                </a:tc>
                <a:extLst>
                  <a:ext uri="{0D108BD9-81ED-4DB2-BD59-A6C34878D82A}">
                    <a16:rowId xmlns:a16="http://schemas.microsoft.com/office/drawing/2014/main" val="10002"/>
                  </a:ext>
                </a:extLst>
              </a:tr>
              <a:tr h="942873">
                <a:tc>
                  <a:txBody>
                    <a:bodyPr/>
                    <a:lstStyle/>
                    <a:p>
                      <a:r>
                        <a:rPr lang="nb-NO" sz="1050" dirty="0"/>
                        <a:t>29</a:t>
                      </a:r>
                    </a:p>
                  </a:txBody>
                  <a:tcPr/>
                </a:tc>
                <a:tc>
                  <a:txBody>
                    <a:bodyPr/>
                    <a:lstStyle/>
                    <a:p>
                      <a:r>
                        <a:rPr lang="nb-NO" sz="1050" dirty="0"/>
                        <a:t>15</a:t>
                      </a:r>
                    </a:p>
                    <a:p>
                      <a:endParaRPr lang="nb-NO" sz="1050" dirty="0"/>
                    </a:p>
                    <a:p>
                      <a:r>
                        <a:rPr lang="nb-NO" sz="1050" dirty="0">
                          <a:solidFill>
                            <a:srgbClr val="FF0000"/>
                          </a:solidFill>
                        </a:rPr>
                        <a:t>Barnehagen</a:t>
                      </a:r>
                      <a:r>
                        <a:rPr lang="nb-NO" sz="1050" baseline="0" dirty="0">
                          <a:solidFill>
                            <a:srgbClr val="FF0000"/>
                          </a:solidFill>
                        </a:rPr>
                        <a:t> er sommerstengt hele uken</a:t>
                      </a:r>
                      <a:endParaRPr lang="nb-NO" sz="1050" dirty="0">
                        <a:solidFill>
                          <a:srgbClr val="FF0000"/>
                        </a:solidFill>
                      </a:endParaRPr>
                    </a:p>
                  </a:txBody>
                  <a:tcPr/>
                </a:tc>
                <a:tc>
                  <a:txBody>
                    <a:bodyPr/>
                    <a:lstStyle/>
                    <a:p>
                      <a:r>
                        <a:rPr lang="nb-NO" sz="1050" dirty="0"/>
                        <a:t>16</a:t>
                      </a:r>
                    </a:p>
                  </a:txBody>
                  <a:tcPr/>
                </a:tc>
                <a:tc>
                  <a:txBody>
                    <a:bodyPr/>
                    <a:lstStyle/>
                    <a:p>
                      <a:r>
                        <a:rPr lang="nb-NO" sz="1050" dirty="0"/>
                        <a:t>17</a:t>
                      </a:r>
                    </a:p>
                  </a:txBody>
                  <a:tcPr/>
                </a:tc>
                <a:tc>
                  <a:txBody>
                    <a:bodyPr/>
                    <a:lstStyle/>
                    <a:p>
                      <a:r>
                        <a:rPr lang="nb-NO" sz="1050" dirty="0"/>
                        <a:t>18</a:t>
                      </a:r>
                    </a:p>
                  </a:txBody>
                  <a:tcPr/>
                </a:tc>
                <a:tc>
                  <a:txBody>
                    <a:bodyPr/>
                    <a:lstStyle/>
                    <a:p>
                      <a:r>
                        <a:rPr lang="nb-NO" sz="1050" dirty="0"/>
                        <a:t>19</a:t>
                      </a:r>
                    </a:p>
                  </a:txBody>
                  <a:tcPr/>
                </a:tc>
                <a:tc>
                  <a:txBody>
                    <a:bodyPr/>
                    <a:lstStyle/>
                    <a:p>
                      <a:r>
                        <a:rPr lang="nb-NO" sz="1050" dirty="0"/>
                        <a:t>20</a:t>
                      </a:r>
                    </a:p>
                  </a:txBody>
                  <a:tcPr/>
                </a:tc>
                <a:tc>
                  <a:txBody>
                    <a:bodyPr/>
                    <a:lstStyle/>
                    <a:p>
                      <a:r>
                        <a:rPr lang="nb-NO" sz="1050" dirty="0"/>
                        <a:t>21</a:t>
                      </a:r>
                    </a:p>
                  </a:txBody>
                  <a:tcPr/>
                </a:tc>
                <a:extLst>
                  <a:ext uri="{0D108BD9-81ED-4DB2-BD59-A6C34878D82A}">
                    <a16:rowId xmlns:a16="http://schemas.microsoft.com/office/drawing/2014/main" val="10003"/>
                  </a:ext>
                </a:extLst>
              </a:tr>
              <a:tr h="942873">
                <a:tc>
                  <a:txBody>
                    <a:bodyPr/>
                    <a:lstStyle/>
                    <a:p>
                      <a:r>
                        <a:rPr lang="nb-NO" sz="1050" dirty="0"/>
                        <a:t>30</a:t>
                      </a:r>
                    </a:p>
                  </a:txBody>
                  <a:tcPr/>
                </a:tc>
                <a:tc>
                  <a:txBody>
                    <a:bodyPr/>
                    <a:lstStyle/>
                    <a:p>
                      <a:r>
                        <a:rPr lang="nb-NO" sz="1050" dirty="0"/>
                        <a:t>22</a:t>
                      </a:r>
                    </a:p>
                    <a:p>
                      <a:endParaRPr lang="nb-NO" sz="1050" dirty="0"/>
                    </a:p>
                    <a:p>
                      <a:r>
                        <a:rPr lang="nb-NO" sz="1050" dirty="0">
                          <a:solidFill>
                            <a:srgbClr val="FF0000"/>
                          </a:solidFill>
                        </a:rPr>
                        <a:t>Barnehagen</a:t>
                      </a:r>
                      <a:r>
                        <a:rPr lang="nb-NO" sz="1050" baseline="0" dirty="0">
                          <a:solidFill>
                            <a:srgbClr val="FF0000"/>
                          </a:solidFill>
                        </a:rPr>
                        <a:t> er sommerstengt hele uken</a:t>
                      </a:r>
                      <a:endParaRPr lang="nb-NO" sz="1050" dirty="0">
                        <a:solidFill>
                          <a:srgbClr val="FF0000"/>
                        </a:solidFill>
                      </a:endParaRPr>
                    </a:p>
                  </a:txBody>
                  <a:tcPr/>
                </a:tc>
                <a:tc>
                  <a:txBody>
                    <a:bodyPr/>
                    <a:lstStyle/>
                    <a:p>
                      <a:r>
                        <a:rPr lang="nb-NO" sz="1050" dirty="0"/>
                        <a:t>23</a:t>
                      </a:r>
                    </a:p>
                  </a:txBody>
                  <a:tcPr/>
                </a:tc>
                <a:tc>
                  <a:txBody>
                    <a:bodyPr/>
                    <a:lstStyle/>
                    <a:p>
                      <a:r>
                        <a:rPr lang="nb-NO" sz="1050" dirty="0"/>
                        <a:t>24</a:t>
                      </a:r>
                    </a:p>
                  </a:txBody>
                  <a:tcPr/>
                </a:tc>
                <a:tc>
                  <a:txBody>
                    <a:bodyPr/>
                    <a:lstStyle/>
                    <a:p>
                      <a:r>
                        <a:rPr lang="nb-NO" sz="1050" dirty="0"/>
                        <a:t>25</a:t>
                      </a:r>
                    </a:p>
                  </a:txBody>
                  <a:tcPr/>
                </a:tc>
                <a:tc>
                  <a:txBody>
                    <a:bodyPr/>
                    <a:lstStyle/>
                    <a:p>
                      <a:r>
                        <a:rPr lang="nb-NO" sz="1050" dirty="0"/>
                        <a:t>26</a:t>
                      </a:r>
                    </a:p>
                    <a:p>
                      <a:endParaRPr lang="nb-NO" sz="1050" dirty="0"/>
                    </a:p>
                  </a:txBody>
                  <a:tcPr/>
                </a:tc>
                <a:tc>
                  <a:txBody>
                    <a:bodyPr/>
                    <a:lstStyle/>
                    <a:p>
                      <a:r>
                        <a:rPr lang="nb-NO" sz="1050" dirty="0"/>
                        <a:t>27</a:t>
                      </a:r>
                    </a:p>
                  </a:txBody>
                  <a:tcPr/>
                </a:tc>
                <a:tc>
                  <a:txBody>
                    <a:bodyPr/>
                    <a:lstStyle/>
                    <a:p>
                      <a:r>
                        <a:rPr lang="nb-NO" sz="1050" dirty="0"/>
                        <a:t>28</a:t>
                      </a:r>
                    </a:p>
                  </a:txBody>
                  <a:tcPr/>
                </a:tc>
                <a:extLst>
                  <a:ext uri="{0D108BD9-81ED-4DB2-BD59-A6C34878D82A}">
                    <a16:rowId xmlns:a16="http://schemas.microsoft.com/office/drawing/2014/main" val="10004"/>
                  </a:ext>
                </a:extLst>
              </a:tr>
              <a:tr h="971037">
                <a:tc>
                  <a:txBody>
                    <a:bodyPr/>
                    <a:lstStyle/>
                    <a:p>
                      <a:r>
                        <a:rPr lang="nb-NO" sz="1050" dirty="0"/>
                        <a:t>31</a:t>
                      </a:r>
                    </a:p>
                  </a:txBody>
                  <a:tcPr/>
                </a:tc>
                <a:tc>
                  <a:txBody>
                    <a:bodyPr/>
                    <a:lstStyle/>
                    <a:p>
                      <a:r>
                        <a:rPr lang="nb-NO" sz="1050" dirty="0"/>
                        <a:t>29</a:t>
                      </a:r>
                    </a:p>
                    <a:p>
                      <a:endParaRPr lang="nb-NO" sz="1050" dirty="0"/>
                    </a:p>
                  </a:txBody>
                  <a:tcPr/>
                </a:tc>
                <a:tc>
                  <a:txBody>
                    <a:bodyPr/>
                    <a:lstStyle/>
                    <a:p>
                      <a:r>
                        <a:rPr lang="nb-NO" sz="1050" dirty="0"/>
                        <a:t>30</a:t>
                      </a:r>
                    </a:p>
                  </a:txBody>
                  <a:tcPr/>
                </a:tc>
                <a:tc>
                  <a:txBody>
                    <a:bodyPr/>
                    <a:lstStyle/>
                    <a:p>
                      <a:r>
                        <a:rPr lang="nb-NO" sz="1050" dirty="0"/>
                        <a:t>31</a:t>
                      </a:r>
                    </a:p>
                  </a:txBody>
                  <a:tcPr/>
                </a:tc>
                <a:tc>
                  <a:txBody>
                    <a:bodyPr/>
                    <a:lstStyle/>
                    <a:p>
                      <a:endParaRPr lang="nb-NO" sz="1050" dirty="0"/>
                    </a:p>
                  </a:txBody>
                  <a:tcPr/>
                </a:tc>
                <a:tc>
                  <a:txBody>
                    <a:bodyPr/>
                    <a:lstStyle/>
                    <a:p>
                      <a:endParaRPr lang="nb-NO" sz="1050" dirty="0"/>
                    </a:p>
                  </a:txBody>
                  <a:tcPr/>
                </a:tc>
                <a:tc>
                  <a:txBody>
                    <a:bodyPr/>
                    <a:lstStyle/>
                    <a:p>
                      <a:endParaRPr lang="nb-NO" sz="1050" dirty="0"/>
                    </a:p>
                  </a:txBody>
                  <a:tcPr/>
                </a:tc>
                <a:tc>
                  <a:txBody>
                    <a:bodyPr/>
                    <a:lstStyle/>
                    <a:p>
                      <a:endParaRPr lang="nb-NO" sz="1050" dirty="0"/>
                    </a:p>
                  </a:txBody>
                  <a:tcPr/>
                </a:tc>
                <a:extLst>
                  <a:ext uri="{0D108BD9-81ED-4DB2-BD59-A6C34878D82A}">
                    <a16:rowId xmlns:a16="http://schemas.microsoft.com/office/drawing/2014/main" val="10005"/>
                  </a:ext>
                </a:extLst>
              </a:tr>
            </a:tbl>
          </a:graphicData>
        </a:graphic>
      </p:graphicFrame>
      <p:pic>
        <p:nvPicPr>
          <p:cNvPr id="4099" name="Picture 3" descr="C:\Users\Tusenfryd\AppData\Local\Microsoft\Windows\Temporary Internet Files\Content.IE5\433ZIM0S\MC900279342[1].wmf"/>
          <p:cNvPicPr>
            <a:picLocks noChangeAspect="1" noChangeArrowheads="1"/>
          </p:cNvPicPr>
          <p:nvPr/>
        </p:nvPicPr>
        <p:blipFill>
          <a:blip r:embed="rId2" cstate="print"/>
          <a:srcRect/>
          <a:stretch>
            <a:fillRect/>
          </a:stretch>
        </p:blipFill>
        <p:spPr bwMode="auto">
          <a:xfrm>
            <a:off x="4283968" y="3421222"/>
            <a:ext cx="980465" cy="602591"/>
          </a:xfrm>
          <a:prstGeom prst="rect">
            <a:avLst/>
          </a:prstGeom>
          <a:noFill/>
        </p:spPr>
      </p:pic>
      <p:pic>
        <p:nvPicPr>
          <p:cNvPr id="4100" name="Picture 4" descr="C:\Users\Tusenfryd\AppData\Local\Microsoft\Windows\Temporary Internet Files\Content.IE5\E8CMFZ58\MC900432587[1].png"/>
          <p:cNvPicPr>
            <a:picLocks noChangeAspect="1" noChangeArrowheads="1"/>
          </p:cNvPicPr>
          <p:nvPr/>
        </p:nvPicPr>
        <p:blipFill>
          <a:blip r:embed="rId3" cstate="print"/>
          <a:srcRect/>
          <a:stretch>
            <a:fillRect/>
          </a:stretch>
        </p:blipFill>
        <p:spPr bwMode="auto">
          <a:xfrm>
            <a:off x="5076056" y="196878"/>
            <a:ext cx="936104" cy="676444"/>
          </a:xfrm>
          <a:prstGeom prst="rect">
            <a:avLst/>
          </a:prstGeom>
          <a:noFill/>
        </p:spPr>
      </p:pic>
      <p:pic>
        <p:nvPicPr>
          <p:cNvPr id="3" name="Bild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8467" y="4251606"/>
            <a:ext cx="854698" cy="582042"/>
          </a:xfrm>
          <a:prstGeom prst="rect">
            <a:avLst/>
          </a:prstGeom>
        </p:spPr>
      </p:pic>
      <p:pic>
        <p:nvPicPr>
          <p:cNvPr id="6" name="Bild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28184" y="4292571"/>
            <a:ext cx="872217" cy="57606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683196" y="1359868"/>
            <a:ext cx="3740556" cy="3754874"/>
          </a:xfrm>
          <a:prstGeom prst="rect">
            <a:avLst/>
          </a:prstGeom>
          <a:noFill/>
        </p:spPr>
        <p:txBody>
          <a:bodyPr wrap="square" rtlCol="0">
            <a:spAutoFit/>
          </a:bodyPr>
          <a:lstStyle/>
          <a:p>
            <a:r>
              <a:rPr lang="nb-NO" sz="1400" dirty="0">
                <a:latin typeface="Arial" panose="020B0604020202020204" pitchFamily="34" charset="0"/>
                <a:cs typeface="Arial" panose="020B0604020202020204" pitchFamily="34" charset="0"/>
              </a:rPr>
              <a:t>Visjonen skal ivareta barn, voksne og foreldre. Visjonen skal bidra til at barn, foreldre og personal skal ha det fint i barnehagen. </a:t>
            </a:r>
          </a:p>
          <a:p>
            <a:r>
              <a:rPr lang="nb-NO" sz="1400" dirty="0">
                <a:latin typeface="Arial" panose="020B0604020202020204" pitchFamily="34" charset="0"/>
                <a:cs typeface="Arial" panose="020B0604020202020204" pitchFamily="34" charset="0"/>
              </a:rPr>
              <a:t>Visjonen skal være et arbeidsdokument og en kvalitetssikring. Den skal også være en definisjon på hvem vi er og hvordan vi vil at barn og voksne skal ha det Byhaugen barnehage.</a:t>
            </a:r>
          </a:p>
          <a:p>
            <a:endParaRPr lang="nb-NO" sz="1400" dirty="0">
              <a:solidFill>
                <a:schemeClr val="accent1">
                  <a:lumMod val="75000"/>
                </a:schemeClr>
              </a:solidFill>
              <a:latin typeface="Arial" panose="020B0604020202020204" pitchFamily="34" charset="0"/>
              <a:cs typeface="Arial" panose="020B0604020202020204" pitchFamily="34" charset="0"/>
            </a:endParaRPr>
          </a:p>
          <a:p>
            <a:pPr>
              <a:buFont typeface="Wingdings" pitchFamily="2" charset="2"/>
              <a:buChar char="q"/>
            </a:pPr>
            <a:r>
              <a:rPr lang="nb-NO" sz="1400" dirty="0">
                <a:solidFill>
                  <a:schemeClr val="accent1">
                    <a:lumMod val="75000"/>
                  </a:schemeClr>
                </a:solidFill>
                <a:latin typeface="Arial" panose="020B0604020202020204" pitchFamily="34" charset="0"/>
                <a:cs typeface="Arial" panose="020B0604020202020204" pitchFamily="34" charset="0"/>
              </a:rPr>
              <a:t> </a:t>
            </a:r>
            <a:r>
              <a:rPr lang="nb-NO" sz="1400" i="1" dirty="0">
                <a:solidFill>
                  <a:schemeClr val="accent1">
                    <a:lumMod val="75000"/>
                  </a:schemeClr>
                </a:solidFill>
                <a:latin typeface="Arial" panose="020B0604020202020204" pitchFamily="34" charset="0"/>
                <a:cs typeface="Arial" panose="020B0604020202020204" pitchFamily="34" charset="0"/>
              </a:rPr>
              <a:t>Vennskap</a:t>
            </a:r>
            <a:r>
              <a:rPr lang="nb-NO" sz="1400" dirty="0">
                <a:solidFill>
                  <a:schemeClr val="accent1">
                    <a:lumMod val="75000"/>
                  </a:schemeClr>
                </a:solidFill>
                <a:latin typeface="Arial" panose="020B0604020202020204" pitchFamily="34" charset="0"/>
                <a:cs typeface="Arial" panose="020B0604020202020204" pitchFamily="34" charset="0"/>
              </a:rPr>
              <a:t> – alle skal ha en venn i barnehagen</a:t>
            </a:r>
          </a:p>
          <a:p>
            <a:pPr>
              <a:buFont typeface="Wingdings" pitchFamily="2" charset="2"/>
              <a:buChar char="q"/>
            </a:pPr>
            <a:r>
              <a:rPr lang="nb-NO" sz="1400" dirty="0">
                <a:solidFill>
                  <a:schemeClr val="accent1">
                    <a:lumMod val="75000"/>
                  </a:schemeClr>
                </a:solidFill>
                <a:latin typeface="Arial" panose="020B0604020202020204" pitchFamily="34" charset="0"/>
                <a:cs typeface="Arial" panose="020B0604020202020204" pitchFamily="34" charset="0"/>
              </a:rPr>
              <a:t> </a:t>
            </a:r>
            <a:r>
              <a:rPr lang="nb-NO" sz="1400" i="1" dirty="0">
                <a:solidFill>
                  <a:schemeClr val="accent1">
                    <a:lumMod val="75000"/>
                  </a:schemeClr>
                </a:solidFill>
                <a:latin typeface="Arial" panose="020B0604020202020204" pitchFamily="34" charset="0"/>
                <a:cs typeface="Arial" panose="020B0604020202020204" pitchFamily="34" charset="0"/>
              </a:rPr>
              <a:t>Voksenrollen</a:t>
            </a:r>
            <a:r>
              <a:rPr lang="nb-NO" sz="1400" dirty="0">
                <a:solidFill>
                  <a:schemeClr val="accent1">
                    <a:lumMod val="75000"/>
                  </a:schemeClr>
                </a:solidFill>
                <a:latin typeface="Arial" panose="020B0604020202020204" pitchFamily="34" charset="0"/>
                <a:cs typeface="Arial" panose="020B0604020202020204" pitchFamily="34" charset="0"/>
              </a:rPr>
              <a:t> – barna skal oppleve bevisste, tilgjengelige og engasjerte voksne.</a:t>
            </a:r>
          </a:p>
          <a:p>
            <a:pPr>
              <a:buFont typeface="Wingdings" pitchFamily="2" charset="2"/>
              <a:buChar char="q"/>
            </a:pPr>
            <a:r>
              <a:rPr lang="nb-NO" sz="1400" dirty="0">
                <a:solidFill>
                  <a:schemeClr val="accent1">
                    <a:lumMod val="75000"/>
                  </a:schemeClr>
                </a:solidFill>
                <a:latin typeface="Arial" panose="020B0604020202020204" pitchFamily="34" charset="0"/>
                <a:cs typeface="Arial" panose="020B0604020202020204" pitchFamily="34" charset="0"/>
              </a:rPr>
              <a:t> </a:t>
            </a:r>
            <a:r>
              <a:rPr lang="nb-NO" sz="1400" i="1" dirty="0">
                <a:solidFill>
                  <a:schemeClr val="accent1">
                    <a:lumMod val="75000"/>
                  </a:schemeClr>
                </a:solidFill>
                <a:latin typeface="Arial" panose="020B0604020202020204" pitchFamily="34" charset="0"/>
                <a:cs typeface="Arial" panose="020B0604020202020204" pitchFamily="34" charset="0"/>
              </a:rPr>
              <a:t>Erfaringer</a:t>
            </a:r>
            <a:r>
              <a:rPr lang="nb-NO" sz="1400" dirty="0">
                <a:solidFill>
                  <a:schemeClr val="accent1">
                    <a:lumMod val="75000"/>
                  </a:schemeClr>
                </a:solidFill>
                <a:latin typeface="Arial" panose="020B0604020202020204" pitchFamily="34" charset="0"/>
                <a:cs typeface="Arial" panose="020B0604020202020204" pitchFamily="34" charset="0"/>
              </a:rPr>
              <a:t> – barna skal oppleve ulike samspillsituasjoner </a:t>
            </a:r>
          </a:p>
          <a:p>
            <a:pPr>
              <a:buFontTx/>
              <a:buChar char="-"/>
            </a:pPr>
            <a:endParaRPr lang="nb-NO" sz="1400" dirty="0"/>
          </a:p>
        </p:txBody>
      </p:sp>
      <p:sp>
        <p:nvSpPr>
          <p:cNvPr id="3" name="TekstSylinder 2"/>
          <p:cNvSpPr txBox="1"/>
          <p:nvPr/>
        </p:nvSpPr>
        <p:spPr>
          <a:xfrm>
            <a:off x="683196" y="405761"/>
            <a:ext cx="3552697" cy="954107"/>
          </a:xfrm>
          <a:prstGeom prst="rect">
            <a:avLst/>
          </a:prstGeom>
          <a:noFill/>
        </p:spPr>
        <p:txBody>
          <a:bodyPr wrap="square" rtlCol="0">
            <a:spAutoFit/>
          </a:bodyPr>
          <a:lstStyle/>
          <a:p>
            <a:pPr algn="ctr"/>
            <a:r>
              <a:rPr lang="nb-NO" sz="1600" b="1" dirty="0">
                <a:solidFill>
                  <a:schemeClr val="accent1">
                    <a:lumMod val="75000"/>
                  </a:schemeClr>
                </a:solidFill>
                <a:latin typeface="Arial" panose="020B0604020202020204" pitchFamily="34" charset="0"/>
                <a:cs typeface="Arial" panose="020B0604020202020204" pitchFamily="34" charset="0"/>
              </a:rPr>
              <a:t>Vår visjon:</a:t>
            </a:r>
          </a:p>
          <a:p>
            <a:pPr algn="ctr"/>
            <a:r>
              <a:rPr lang="nb-NO" sz="2000" b="1" dirty="0">
                <a:solidFill>
                  <a:schemeClr val="accent1">
                    <a:lumMod val="75000"/>
                  </a:schemeClr>
                </a:solidFill>
                <a:latin typeface="Arial" panose="020B0604020202020204" pitchFamily="34" charset="0"/>
                <a:cs typeface="Arial" panose="020B0604020202020204" pitchFamily="34" charset="0"/>
              </a:rPr>
              <a:t>”Byhaugen barnehage </a:t>
            </a:r>
            <a:br>
              <a:rPr lang="nb-NO" sz="2000" b="1" dirty="0">
                <a:solidFill>
                  <a:schemeClr val="accent1">
                    <a:lumMod val="75000"/>
                  </a:schemeClr>
                </a:solidFill>
                <a:latin typeface="Arial" panose="020B0604020202020204" pitchFamily="34" charset="0"/>
                <a:cs typeface="Arial" panose="020B0604020202020204" pitchFamily="34" charset="0"/>
              </a:rPr>
            </a:br>
            <a:r>
              <a:rPr lang="nb-NO" sz="2000" b="1" dirty="0">
                <a:solidFill>
                  <a:schemeClr val="accent1">
                    <a:lumMod val="75000"/>
                  </a:schemeClr>
                </a:solidFill>
                <a:latin typeface="Arial" panose="020B0604020202020204" pitchFamily="34" charset="0"/>
                <a:cs typeface="Arial" panose="020B0604020202020204" pitchFamily="34" charset="0"/>
              </a:rPr>
              <a:t>skaper gode minner”</a:t>
            </a:r>
          </a:p>
        </p:txBody>
      </p:sp>
      <p:sp>
        <p:nvSpPr>
          <p:cNvPr id="7" name="TekstSylinder 6"/>
          <p:cNvSpPr txBox="1"/>
          <p:nvPr/>
        </p:nvSpPr>
        <p:spPr>
          <a:xfrm>
            <a:off x="4644008" y="1340768"/>
            <a:ext cx="3888432" cy="5373779"/>
          </a:xfrm>
          <a:prstGeom prst="rect">
            <a:avLst/>
          </a:prstGeom>
          <a:noFill/>
        </p:spPr>
        <p:txBody>
          <a:bodyPr wrap="square" rtlCol="0">
            <a:spAutoFit/>
          </a:bodyPr>
          <a:lstStyle/>
          <a:p>
            <a:pPr>
              <a:lnSpc>
                <a:spcPct val="120000"/>
              </a:lnSpc>
              <a:buNone/>
            </a:pPr>
            <a:r>
              <a:rPr lang="nb-NO" sz="1300" dirty="0">
                <a:latin typeface="Arial" panose="020B0604020202020204" pitchFamily="34" charset="0"/>
                <a:cs typeface="Arial" panose="020B0604020202020204" pitchFamily="34" charset="0"/>
              </a:rPr>
              <a:t>I august er det mange barn og foreldre som møter barnehagen for første gang. Vi er opptatt av at tilvenningsperioden blir best mulig for barnet og foreldrene. Ingen barn er like og vi ønsker på best mulig måte å tilrettelegge etter hvert enkelt barns behov. </a:t>
            </a:r>
          </a:p>
          <a:p>
            <a:pPr>
              <a:lnSpc>
                <a:spcPct val="120000"/>
              </a:lnSpc>
              <a:buNone/>
            </a:pPr>
            <a:r>
              <a:rPr lang="nb-NO" sz="1300" dirty="0">
                <a:latin typeface="Arial" panose="020B0604020202020204" pitchFamily="34" charset="0"/>
                <a:cs typeface="Arial" panose="020B0604020202020204" pitchFamily="34" charset="0"/>
              </a:rPr>
              <a:t>Det er viktig at det brukes god tid på tilvenningen slik at barna opplever mest mulig trygghet fra starten. Dette er spesielt viktig for de aller minste barna som ikke kan forberedes muntlig på at de skal starte i barnehagen. </a:t>
            </a:r>
          </a:p>
          <a:p>
            <a:pPr>
              <a:lnSpc>
                <a:spcPct val="120000"/>
              </a:lnSpc>
              <a:buNone/>
            </a:pPr>
            <a:r>
              <a:rPr lang="nb-NO" sz="1300" dirty="0">
                <a:latin typeface="Arial" panose="020B0604020202020204" pitchFamily="34" charset="0"/>
                <a:cs typeface="Arial" panose="020B0604020202020204" pitchFamily="34" charset="0"/>
              </a:rPr>
              <a:t>Trygge foreldre gir trygge barn. Er mor og far trygge på barnehagen og har tillit til de ansatte, påvirker dette barnets opplevelse av barnehagen positivt og barnet kjenner at «her er det trygt å være». </a:t>
            </a:r>
          </a:p>
          <a:p>
            <a:pPr>
              <a:lnSpc>
                <a:spcPct val="120000"/>
              </a:lnSpc>
              <a:buNone/>
            </a:pPr>
            <a:r>
              <a:rPr lang="nb-NO" sz="1300" dirty="0">
                <a:latin typeface="Arial" panose="020B0604020202020204" pitchFamily="34" charset="0"/>
                <a:cs typeface="Arial" panose="020B0604020202020204" pitchFamily="34" charset="0"/>
              </a:rPr>
              <a:t>Alle barna får tilsendt et velkomstbrev der det står </a:t>
            </a:r>
            <a:r>
              <a:rPr lang="nb-NO" sz="1300" dirty="0" err="1">
                <a:latin typeface="Arial" panose="020B0604020202020204" pitchFamily="34" charset="0"/>
                <a:cs typeface="Arial" panose="020B0604020202020204" pitchFamily="34" charset="0"/>
              </a:rPr>
              <a:t>oppstartsdato</a:t>
            </a:r>
            <a:r>
              <a:rPr lang="nb-NO" sz="1300" dirty="0">
                <a:latin typeface="Arial" panose="020B0604020202020204" pitchFamily="34" charset="0"/>
                <a:cs typeface="Arial" panose="020B0604020202020204" pitchFamily="34" charset="0"/>
              </a:rPr>
              <a:t> og informasjon om hvordan tilvenningsperioden blir. Hvert barn får en tilknytningsperson som barnet skal gi barnet ekstra støtte i starten.</a:t>
            </a:r>
          </a:p>
          <a:p>
            <a:pPr>
              <a:lnSpc>
                <a:spcPct val="120000"/>
              </a:lnSpc>
              <a:buNone/>
            </a:pPr>
            <a:r>
              <a:rPr lang="nb-NO" sz="1300" dirty="0">
                <a:latin typeface="Arial" panose="020B0604020202020204" pitchFamily="34" charset="0"/>
                <a:cs typeface="Arial" panose="020B0604020202020204" pitchFamily="34" charset="0"/>
              </a:rPr>
              <a:t>	</a:t>
            </a:r>
            <a:r>
              <a:rPr lang="nb-NO" sz="1200" dirty="0">
                <a:latin typeface="Arial" panose="020B0604020202020204" pitchFamily="34" charset="0"/>
                <a:cs typeface="Arial" panose="020B0604020202020204" pitchFamily="34" charset="0"/>
              </a:rPr>
              <a:t>	</a:t>
            </a:r>
          </a:p>
        </p:txBody>
      </p:sp>
      <p:sp>
        <p:nvSpPr>
          <p:cNvPr id="8" name="TekstSylinder 7"/>
          <p:cNvSpPr txBox="1"/>
          <p:nvPr/>
        </p:nvSpPr>
        <p:spPr>
          <a:xfrm>
            <a:off x="4644008" y="646252"/>
            <a:ext cx="3168352" cy="400110"/>
          </a:xfrm>
          <a:prstGeom prst="rect">
            <a:avLst/>
          </a:prstGeom>
          <a:noFill/>
        </p:spPr>
        <p:txBody>
          <a:bodyPr wrap="square" rtlCol="0">
            <a:spAutoFit/>
          </a:bodyPr>
          <a:lstStyle/>
          <a:p>
            <a:pPr algn="ctr"/>
            <a:r>
              <a:rPr lang="nb-NO" sz="2000" b="1" dirty="0">
                <a:solidFill>
                  <a:schemeClr val="accent1">
                    <a:lumMod val="75000"/>
                  </a:schemeClr>
                </a:solidFill>
                <a:latin typeface="Arial" panose="020B0604020202020204" pitchFamily="34" charset="0"/>
                <a:cs typeface="Arial" panose="020B0604020202020204" pitchFamily="34" charset="0"/>
              </a:rPr>
              <a:t>Tilvenning</a:t>
            </a:r>
          </a:p>
        </p:txBody>
      </p:sp>
      <p:sp>
        <p:nvSpPr>
          <p:cNvPr id="9" name="TekstSylinder 8"/>
          <p:cNvSpPr txBox="1"/>
          <p:nvPr/>
        </p:nvSpPr>
        <p:spPr>
          <a:xfrm>
            <a:off x="3755099" y="6292364"/>
            <a:ext cx="1512168" cy="276999"/>
          </a:xfrm>
          <a:prstGeom prst="rect">
            <a:avLst/>
          </a:prstGeom>
          <a:noFill/>
        </p:spPr>
        <p:txBody>
          <a:bodyPr wrap="square" rtlCol="0">
            <a:spAutoFit/>
          </a:bodyPr>
          <a:lstStyle/>
          <a:p>
            <a:pPr algn="ctr"/>
            <a:r>
              <a:rPr lang="nb-NO" sz="1200" dirty="0"/>
              <a:t>4</a:t>
            </a:r>
          </a:p>
        </p:txBody>
      </p:sp>
      <p:pic>
        <p:nvPicPr>
          <p:cNvPr id="14" name="Bilde 13">
            <a:extLst>
              <a:ext uri="{FF2B5EF4-FFF2-40B4-BE49-F238E27FC236}">
                <a16:creationId xmlns:a16="http://schemas.microsoft.com/office/drawing/2014/main" id="{4FE19967-60DF-4C5E-8CB4-65EC2246A0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3451" y="4936294"/>
            <a:ext cx="1533384" cy="1533384"/>
          </a:xfrm>
          <a:prstGeom prst="rect">
            <a:avLst/>
          </a:prstGeom>
        </p:spPr>
      </p:pic>
      <p:pic>
        <p:nvPicPr>
          <p:cNvPr id="16" name="Bilde 15">
            <a:extLst>
              <a:ext uri="{FF2B5EF4-FFF2-40B4-BE49-F238E27FC236}">
                <a16:creationId xmlns:a16="http://schemas.microsoft.com/office/drawing/2014/main" id="{85D0F312-A3F0-4836-8FFC-1C36FB92CB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5787" y="4936293"/>
            <a:ext cx="1522158" cy="1522158"/>
          </a:xfrm>
          <a:prstGeom prst="rect">
            <a:avLst/>
          </a:prstGeom>
        </p:spPr>
      </p:pic>
    </p:spTree>
    <p:extLst>
      <p:ext uri="{BB962C8B-B14F-4D97-AF65-F5344CB8AC3E}">
        <p14:creationId xmlns:p14="http://schemas.microsoft.com/office/powerpoint/2010/main" val="544943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332656"/>
            <a:ext cx="8147248" cy="504056"/>
          </a:xfrm>
        </p:spPr>
        <p:txBody>
          <a:bodyPr>
            <a:noAutofit/>
          </a:bodyPr>
          <a:lstStyle/>
          <a:p>
            <a:pPr algn="ctr"/>
            <a:r>
              <a:rPr lang="nb-NO" sz="2000" b="1" dirty="0">
                <a:latin typeface="Arial" panose="020B0604020202020204" pitchFamily="34" charset="0"/>
                <a:cs typeface="Arial" panose="020B0604020202020204" pitchFamily="34" charset="0"/>
              </a:rPr>
              <a:t>Personalutvikling</a:t>
            </a:r>
          </a:p>
        </p:txBody>
      </p:sp>
      <p:sp>
        <p:nvSpPr>
          <p:cNvPr id="3" name="Plassholder for innhold 2"/>
          <p:cNvSpPr>
            <a:spLocks noGrp="1"/>
          </p:cNvSpPr>
          <p:nvPr>
            <p:ph idx="1"/>
          </p:nvPr>
        </p:nvSpPr>
        <p:spPr>
          <a:xfrm>
            <a:off x="4349502" y="1124744"/>
            <a:ext cx="4248472" cy="5766656"/>
          </a:xfrm>
        </p:spPr>
        <p:txBody>
          <a:bodyPr>
            <a:normAutofit/>
          </a:bodyPr>
          <a:lstStyle/>
          <a:p>
            <a:pPr>
              <a:buFont typeface="Wingdings" pitchFamily="2" charset="2"/>
              <a:buChar char="q"/>
            </a:pPr>
            <a:r>
              <a:rPr lang="nb-NO" sz="1200" dirty="0">
                <a:solidFill>
                  <a:schemeClr val="tx1"/>
                </a:solidFill>
                <a:latin typeface="Arial" panose="020B0604020202020204" pitchFamily="34" charset="0"/>
                <a:cs typeface="Arial" panose="020B0604020202020204" pitchFamily="34" charset="0"/>
              </a:rPr>
              <a:t>Vi har 5 planleggingsdager i året der vi jobber med tema som er aktuelle for oss.</a:t>
            </a:r>
          </a:p>
          <a:p>
            <a:pPr>
              <a:buFont typeface="Wingdings" pitchFamily="2" charset="2"/>
              <a:buChar char="q"/>
            </a:pPr>
            <a:r>
              <a:rPr lang="nb-NO" sz="1200" dirty="0">
                <a:solidFill>
                  <a:schemeClr val="tx1"/>
                </a:solidFill>
                <a:latin typeface="Arial" panose="020B0604020202020204" pitchFamily="34" charset="0"/>
                <a:cs typeface="Arial" panose="020B0604020202020204" pitchFamily="34" charset="0"/>
              </a:rPr>
              <a:t>I Byhaugen barnehage ønsker vi å være faglig oppdatert. I år vil vi ha en grundig gjennomgang av hvordan vi kan anvende trygghetssirkelen i barnehagen. Målet er å få et felles språk for personalet til å snakke om hvordan relasjonene mellom barn og voksne skal være.</a:t>
            </a:r>
          </a:p>
          <a:p>
            <a:pPr>
              <a:buFont typeface="Wingdings" pitchFamily="2" charset="2"/>
              <a:buChar char="q"/>
            </a:pPr>
            <a:r>
              <a:rPr lang="nb-NO" sz="1200" i="1" dirty="0">
                <a:solidFill>
                  <a:schemeClr val="tx1"/>
                </a:solidFill>
                <a:latin typeface="Arial" panose="020B0604020202020204" pitchFamily="34" charset="0"/>
                <a:cs typeface="Arial" panose="020B0604020202020204" pitchFamily="34" charset="0"/>
              </a:rPr>
              <a:t>Stavangerbarnehagen</a:t>
            </a:r>
            <a:r>
              <a:rPr lang="nb-NO" sz="1200" dirty="0">
                <a:solidFill>
                  <a:schemeClr val="tx1"/>
                </a:solidFill>
                <a:latin typeface="Arial" panose="020B0604020202020204" pitchFamily="34" charset="0"/>
                <a:cs typeface="Arial" panose="020B0604020202020204" pitchFamily="34" charset="0"/>
              </a:rPr>
              <a:t> er en felles kvalitetsplattform for alle barnehagene i Stavanger. Hovedmålet med kvalitetsplattformen er at alle barnehagene skal få en felles kvalitetsløft og at det skal være kvalitet i alle ledd – helt frem til barnet. I år er det fokus på:                                                    </a:t>
            </a:r>
          </a:p>
          <a:p>
            <a:pPr>
              <a:buFont typeface="Wingdings" panose="05000000000000000000" pitchFamily="2" charset="2"/>
              <a:buChar char="§"/>
            </a:pPr>
            <a:r>
              <a:rPr lang="nb-NO" sz="1200" dirty="0">
                <a:solidFill>
                  <a:schemeClr val="tx1"/>
                </a:solidFill>
                <a:latin typeface="Arial" panose="020B0604020202020204" pitchFamily="34" charset="0"/>
                <a:cs typeface="Arial" panose="020B0604020202020204" pitchFamily="34" charset="0"/>
              </a:rPr>
              <a:t>Språkkompetanse                                                                                                                                                                                               </a:t>
            </a:r>
          </a:p>
          <a:p>
            <a:pPr>
              <a:buFont typeface="Wingdings" panose="05000000000000000000" pitchFamily="2" charset="2"/>
              <a:buChar char="§"/>
            </a:pPr>
            <a:r>
              <a:rPr lang="nb-NO" sz="1200" dirty="0">
                <a:solidFill>
                  <a:schemeClr val="tx1"/>
                </a:solidFill>
                <a:latin typeface="Arial" panose="020B0604020202020204" pitchFamily="34" charset="0"/>
                <a:cs typeface="Arial" panose="020B0604020202020204" pitchFamily="34" charset="0"/>
              </a:rPr>
              <a:t>Leseglede, språkløyper</a:t>
            </a:r>
          </a:p>
          <a:p>
            <a:pPr>
              <a:lnSpc>
                <a:spcPct val="100000"/>
              </a:lnSpc>
              <a:buFont typeface="Wingdings" panose="05000000000000000000" pitchFamily="2" charset="2"/>
              <a:buChar char="q"/>
            </a:pPr>
            <a:r>
              <a:rPr lang="nb-NO" sz="1200" dirty="0">
                <a:solidFill>
                  <a:schemeClr val="tx1"/>
                </a:solidFill>
                <a:latin typeface="Arial" panose="020B0604020202020204" pitchFamily="34" charset="0"/>
                <a:cs typeface="Arial" panose="020B0604020202020204" pitchFamily="34" charset="0"/>
              </a:rPr>
              <a:t>Kompetanseheving er viktig. Det er satt av en pott i barnehagens budsjett som brukes til kursing, og eller kjøp av foredragsholdere til barnehagen. </a:t>
            </a:r>
          </a:p>
          <a:p>
            <a:pPr>
              <a:lnSpc>
                <a:spcPct val="100000"/>
              </a:lnSpc>
              <a:buFont typeface="Wingdings" panose="05000000000000000000" pitchFamily="2" charset="2"/>
              <a:buChar char="q"/>
            </a:pPr>
            <a:r>
              <a:rPr lang="nb-NO" sz="1200" dirty="0">
                <a:solidFill>
                  <a:schemeClr val="tx1"/>
                </a:solidFill>
                <a:latin typeface="Arial" panose="020B0604020202020204" pitchFamily="34" charset="0"/>
                <a:cs typeface="Arial" panose="020B0604020202020204" pitchFamily="34" charset="0"/>
              </a:rPr>
              <a:t>Vi har barnehagelærere i alle lederstillinger</a:t>
            </a:r>
          </a:p>
          <a:p>
            <a:pPr>
              <a:buFont typeface="Wingdings" pitchFamily="2" charset="2"/>
              <a:buChar char="q"/>
            </a:pPr>
            <a:r>
              <a:rPr lang="nb-NO" sz="1200" dirty="0">
                <a:solidFill>
                  <a:schemeClr val="tx1"/>
                </a:solidFill>
                <a:latin typeface="Arial" panose="020B0604020202020204" pitchFamily="34" charset="0"/>
                <a:cs typeface="Arial" panose="020B0604020202020204" pitchFamily="34" charset="0"/>
              </a:rPr>
              <a:t>Avdelingene, assistentgruppen og ledergruppen har faste møter og veiledninger. </a:t>
            </a:r>
          </a:p>
          <a:p>
            <a:pPr>
              <a:buFont typeface="Wingdings" pitchFamily="2" charset="2"/>
              <a:buChar char="q"/>
            </a:pPr>
            <a:r>
              <a:rPr lang="nb-NO" sz="1200" dirty="0">
                <a:solidFill>
                  <a:schemeClr val="tx1"/>
                </a:solidFill>
                <a:latin typeface="Arial" panose="020B0604020202020204" pitchFamily="34" charset="0"/>
                <a:cs typeface="Arial" panose="020B0604020202020204" pitchFamily="34" charset="0"/>
              </a:rPr>
              <a:t>Vi ønsker å gjennomfører medarbeidersamtaler for alle, to ganger i året.</a:t>
            </a:r>
          </a:p>
          <a:p>
            <a:pPr>
              <a:buFont typeface="Wingdings" pitchFamily="2" charset="2"/>
              <a:buChar char="q"/>
            </a:pPr>
            <a:r>
              <a:rPr lang="nb-NO" sz="1200" dirty="0">
                <a:solidFill>
                  <a:schemeClr val="tx1"/>
                </a:solidFill>
                <a:latin typeface="Arial" panose="020B0604020202020204" pitchFamily="34" charset="0"/>
                <a:cs typeface="Arial" panose="020B0604020202020204" pitchFamily="34" charset="0"/>
              </a:rPr>
              <a:t>Arbeidsmiljøundersøkelse blir gjennomført hvert andre år.</a:t>
            </a:r>
          </a:p>
        </p:txBody>
      </p:sp>
      <p:sp>
        <p:nvSpPr>
          <p:cNvPr id="4" name="Plassholder for tekst 3"/>
          <p:cNvSpPr>
            <a:spLocks noGrp="1"/>
          </p:cNvSpPr>
          <p:nvPr>
            <p:ph type="body" sz="half" idx="2"/>
          </p:nvPr>
        </p:nvSpPr>
        <p:spPr>
          <a:xfrm>
            <a:off x="457199" y="971279"/>
            <a:ext cx="3538736" cy="5818955"/>
          </a:xfrm>
        </p:spPr>
        <p:txBody>
          <a:bodyPr>
            <a:normAutofit lnSpcReduction="10000"/>
          </a:bodyPr>
          <a:lstStyle/>
          <a:p>
            <a:r>
              <a:rPr lang="nb-NO" sz="1200" dirty="0">
                <a:solidFill>
                  <a:schemeClr val="tx1"/>
                </a:solidFill>
                <a:latin typeface="Arial" panose="020B0604020202020204" pitchFamily="34" charset="0"/>
                <a:cs typeface="Arial" panose="020B0604020202020204" pitchFamily="34" charset="0"/>
              </a:rPr>
              <a:t>Personalutvikling er viktig for oss. «Et kompetent pedagogisk personale er en forutsetning for et barnehagetilbud av god kvalitet» (Rammeplan 2017,15)</a:t>
            </a:r>
          </a:p>
          <a:p>
            <a:endParaRPr lang="nb-NO" sz="1200" dirty="0">
              <a:solidFill>
                <a:schemeClr val="tx1"/>
              </a:solidFill>
              <a:latin typeface="Arial" panose="020B0604020202020204" pitchFamily="34" charset="0"/>
              <a:cs typeface="Arial" panose="020B0604020202020204" pitchFamily="34" charset="0"/>
            </a:endParaRPr>
          </a:p>
          <a:p>
            <a:endParaRPr lang="nb-NO" sz="1200" dirty="0">
              <a:solidFill>
                <a:schemeClr val="tx1"/>
              </a:solidFill>
              <a:latin typeface="Arial" panose="020B0604020202020204" pitchFamily="34" charset="0"/>
              <a:cs typeface="Arial" panose="020B0604020202020204" pitchFamily="34" charset="0"/>
            </a:endParaRPr>
          </a:p>
          <a:p>
            <a:endParaRPr lang="nb-NO" sz="1200" dirty="0">
              <a:solidFill>
                <a:schemeClr val="tx1"/>
              </a:solidFill>
              <a:latin typeface="Arial" panose="020B0604020202020204" pitchFamily="34" charset="0"/>
              <a:cs typeface="Arial" panose="020B0604020202020204" pitchFamily="34" charset="0"/>
            </a:endParaRPr>
          </a:p>
          <a:p>
            <a:endParaRPr lang="nb-NO" sz="1200" dirty="0">
              <a:solidFill>
                <a:schemeClr val="tx1"/>
              </a:solidFill>
              <a:latin typeface="Arial" panose="020B0604020202020204" pitchFamily="34" charset="0"/>
              <a:cs typeface="Arial" panose="020B0604020202020204" pitchFamily="34" charset="0"/>
            </a:endParaRPr>
          </a:p>
          <a:p>
            <a:endParaRPr lang="nb-NO" sz="1200" dirty="0">
              <a:solidFill>
                <a:schemeClr val="tx1"/>
              </a:solidFill>
              <a:latin typeface="Arial" panose="020B0604020202020204" pitchFamily="34" charset="0"/>
              <a:cs typeface="Arial" panose="020B0604020202020204" pitchFamily="34" charset="0"/>
            </a:endParaRPr>
          </a:p>
          <a:p>
            <a:endParaRPr lang="nb-NO" sz="1200" dirty="0">
              <a:solidFill>
                <a:schemeClr val="tx1"/>
              </a:solidFill>
              <a:latin typeface="Arial" panose="020B0604020202020204" pitchFamily="34" charset="0"/>
              <a:cs typeface="Arial" panose="020B0604020202020204" pitchFamily="34" charset="0"/>
            </a:endParaRPr>
          </a:p>
          <a:p>
            <a:endParaRPr lang="nb-NO" sz="1200" dirty="0">
              <a:solidFill>
                <a:schemeClr val="tx1"/>
              </a:solidFill>
              <a:latin typeface="Arial" panose="020B0604020202020204" pitchFamily="34" charset="0"/>
              <a:cs typeface="Arial" panose="020B0604020202020204" pitchFamily="34" charset="0"/>
            </a:endParaRPr>
          </a:p>
          <a:p>
            <a:endParaRPr lang="nb-NO" sz="1200" dirty="0">
              <a:solidFill>
                <a:schemeClr val="tx1"/>
              </a:solidFill>
              <a:latin typeface="Arial" panose="020B0604020202020204" pitchFamily="34" charset="0"/>
              <a:cs typeface="Arial" panose="020B0604020202020204" pitchFamily="34" charset="0"/>
            </a:endParaRPr>
          </a:p>
          <a:p>
            <a:r>
              <a:rPr lang="nb-NO" sz="1200" dirty="0">
                <a:solidFill>
                  <a:schemeClr val="tx1"/>
                </a:solidFill>
                <a:latin typeface="Arial" panose="020B0604020202020204" pitchFamily="34" charset="0"/>
                <a:cs typeface="Arial" panose="020B0604020202020204" pitchFamily="34" charset="0"/>
              </a:rPr>
              <a:t>Ny Rammeplan trådte i kraft fra 1. august 2017. Byhaugen barnehage skal også bruke dette barnehageåret til å implementere med den nye Rammeplanen i det pedagogiske arbeidet vårt.</a:t>
            </a:r>
          </a:p>
          <a:p>
            <a:pPr marL="171450" indent="-171450">
              <a:buFont typeface="Wingdings" panose="05000000000000000000" pitchFamily="2" charset="2"/>
              <a:buChar char="q"/>
            </a:pPr>
            <a:r>
              <a:rPr lang="nb-NO" sz="1200" dirty="0">
                <a:latin typeface="Arial" panose="020B0604020202020204" pitchFamily="34" charset="0"/>
                <a:cs typeface="Arial" panose="020B0604020202020204" pitchFamily="34" charset="0"/>
              </a:rPr>
              <a:t>Vi skal møte barna med tillit og respekt. </a:t>
            </a:r>
          </a:p>
          <a:p>
            <a:pPr marL="171450" indent="-171450">
              <a:buFont typeface="Wingdings" panose="05000000000000000000" pitchFamily="2" charset="2"/>
              <a:buChar char="q"/>
            </a:pPr>
            <a:r>
              <a:rPr lang="nb-NO" sz="1200" dirty="0">
                <a:latin typeface="Arial" panose="020B0604020202020204" pitchFamily="34" charset="0"/>
                <a:cs typeface="Arial" panose="020B0604020202020204" pitchFamily="34" charset="0"/>
              </a:rPr>
              <a:t>Vi skal i samarbeid med foreldrene ivareta barnas behov for omsorg og lek og fremme læring og danning som grunnlag for allsidig utvikling. Alle vi voksne er rollemodeller for barna.</a:t>
            </a:r>
          </a:p>
          <a:p>
            <a:pPr marL="171450" indent="-171450">
              <a:buFont typeface="Wingdings" panose="05000000000000000000" pitchFamily="2" charset="2"/>
              <a:buChar char="q"/>
            </a:pPr>
            <a:r>
              <a:rPr lang="nb-NO" sz="1200" dirty="0">
                <a:latin typeface="Arial" panose="020B0604020202020204" pitchFamily="34" charset="0"/>
                <a:cs typeface="Arial" panose="020B0604020202020204" pitchFamily="34" charset="0"/>
              </a:rPr>
              <a:t>Nestekjærlighet, solidaritet, toleranse og respekt skal være grunnleggende verdier i barnehagen.</a:t>
            </a:r>
          </a:p>
          <a:p>
            <a:endParaRPr lang="nb-NO" dirty="0">
              <a:latin typeface="Arial" panose="020B0604020202020204" pitchFamily="34" charset="0"/>
              <a:cs typeface="Arial" panose="020B0604020202020204" pitchFamily="34" charset="0"/>
            </a:endParaRPr>
          </a:p>
        </p:txBody>
      </p:sp>
      <p:sp>
        <p:nvSpPr>
          <p:cNvPr id="5" name="Plassholder for bunntekst 4"/>
          <p:cNvSpPr>
            <a:spLocks noGrp="1"/>
          </p:cNvSpPr>
          <p:nvPr>
            <p:ph type="ftr" sz="quarter" idx="11"/>
          </p:nvPr>
        </p:nvSpPr>
        <p:spPr>
          <a:xfrm>
            <a:off x="2761658" y="6232226"/>
            <a:ext cx="3538331" cy="365125"/>
          </a:xfrm>
        </p:spPr>
        <p:txBody>
          <a:bodyPr/>
          <a:lstStyle/>
          <a:p>
            <a:r>
              <a:rPr lang="nb-NO" dirty="0">
                <a:solidFill>
                  <a:schemeClr val="tx1"/>
                </a:solidFill>
              </a:rPr>
              <a:t>5</a:t>
            </a:r>
          </a:p>
        </p:txBody>
      </p:sp>
      <p:pic>
        <p:nvPicPr>
          <p:cNvPr id="8" name="Bilde 7">
            <a:extLst>
              <a:ext uri="{FF2B5EF4-FFF2-40B4-BE49-F238E27FC236}">
                <a16:creationId xmlns:a16="http://schemas.microsoft.com/office/drawing/2014/main" id="{F68DE997-FA0B-45C0-A0F6-4F312E1DDB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1772816"/>
            <a:ext cx="2784308" cy="208823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778098"/>
          </a:xfrm>
        </p:spPr>
        <p:txBody>
          <a:bodyPr>
            <a:normAutofit/>
          </a:bodyPr>
          <a:lstStyle/>
          <a:p>
            <a:pPr algn="ctr"/>
            <a:r>
              <a:rPr lang="nb-NO" sz="2000" b="1" dirty="0">
                <a:latin typeface="Arial" panose="020B0604020202020204" pitchFamily="34" charset="0"/>
                <a:cs typeface="Arial" panose="020B0604020202020204" pitchFamily="34" charset="0"/>
              </a:rPr>
              <a:t>Fagområdene i Rammeplanen</a:t>
            </a:r>
          </a:p>
        </p:txBody>
      </p:sp>
      <p:sp>
        <p:nvSpPr>
          <p:cNvPr id="4" name="Plassholder for tekst 3"/>
          <p:cNvSpPr>
            <a:spLocks noGrp="1"/>
          </p:cNvSpPr>
          <p:nvPr>
            <p:ph type="body" idx="1"/>
          </p:nvPr>
        </p:nvSpPr>
        <p:spPr>
          <a:xfrm flipH="1">
            <a:off x="8748464" y="6453336"/>
            <a:ext cx="216024" cy="144016"/>
          </a:xfrm>
        </p:spPr>
        <p:txBody>
          <a:bodyPr numCol="3">
            <a:noAutofit/>
          </a:bodyPr>
          <a:lstStyle/>
          <a:p>
            <a:endParaRPr lang="nb-NO" sz="1400" b="0" dirty="0">
              <a:cs typeface="Arial" pitchFamily="34" charset="0"/>
            </a:endParaRPr>
          </a:p>
          <a:p>
            <a:endParaRPr lang="nb-NO" sz="1400" b="0" dirty="0">
              <a:cs typeface="Arial" pitchFamily="34" charset="0"/>
            </a:endParaRPr>
          </a:p>
          <a:p>
            <a:endParaRPr lang="nb-NO" sz="1400" b="0" dirty="0">
              <a:cs typeface="Arial" pitchFamily="34" charset="0"/>
            </a:endParaRPr>
          </a:p>
          <a:p>
            <a:endParaRPr lang="nb-NO" sz="1400" b="0" dirty="0">
              <a:cs typeface="Arial" pitchFamily="34" charset="0"/>
            </a:endParaRPr>
          </a:p>
          <a:p>
            <a:r>
              <a:rPr lang="nb-NO" sz="1400" dirty="0">
                <a:cs typeface="Arial" pitchFamily="34" charset="0"/>
              </a:rPr>
              <a:t>  </a:t>
            </a:r>
          </a:p>
          <a:p>
            <a:pPr>
              <a:buFont typeface="Wingdings" pitchFamily="2" charset="2"/>
              <a:buChar char="q"/>
            </a:pPr>
            <a:endParaRPr lang="nb-NO" sz="1400" b="0" dirty="0">
              <a:cs typeface="Arial" pitchFamily="34" charset="0"/>
            </a:endParaRPr>
          </a:p>
        </p:txBody>
      </p:sp>
      <p:sp>
        <p:nvSpPr>
          <p:cNvPr id="5" name="Plassholder for innhold 4"/>
          <p:cNvSpPr>
            <a:spLocks noGrp="1"/>
          </p:cNvSpPr>
          <p:nvPr>
            <p:ph sz="half" idx="2"/>
          </p:nvPr>
        </p:nvSpPr>
        <p:spPr>
          <a:xfrm flipV="1">
            <a:off x="457200" y="5949279"/>
            <a:ext cx="4040188" cy="45719"/>
          </a:xfrm>
        </p:spPr>
        <p:txBody>
          <a:bodyPr>
            <a:normAutofit fontScale="25000" lnSpcReduction="20000"/>
          </a:bodyPr>
          <a:lstStyle/>
          <a:p>
            <a:pPr>
              <a:buNone/>
            </a:pPr>
            <a:endParaRPr lang="nb-NO" sz="1400" dirty="0">
              <a:latin typeface="Arial" pitchFamily="34" charset="0"/>
              <a:cs typeface="Arial" pitchFamily="34" charset="0"/>
            </a:endParaRPr>
          </a:p>
          <a:p>
            <a:pPr>
              <a:buNone/>
            </a:pPr>
            <a:endParaRPr lang="nb-NO" sz="1400" dirty="0">
              <a:latin typeface="Arial" pitchFamily="34" charset="0"/>
              <a:cs typeface="Arial" pitchFamily="34" charset="0"/>
            </a:endParaRPr>
          </a:p>
          <a:p>
            <a:pPr>
              <a:buNone/>
            </a:pPr>
            <a:endParaRPr lang="nb-NO" sz="1400" dirty="0">
              <a:latin typeface="Arial" pitchFamily="34" charset="0"/>
              <a:cs typeface="Arial" pitchFamily="34" charset="0"/>
            </a:endParaRPr>
          </a:p>
          <a:p>
            <a:pPr>
              <a:buNone/>
            </a:pPr>
            <a:endParaRPr lang="nb-NO" sz="1400" dirty="0">
              <a:latin typeface="Arial" pitchFamily="34" charset="0"/>
              <a:cs typeface="Arial" pitchFamily="34" charset="0"/>
            </a:endParaRPr>
          </a:p>
          <a:p>
            <a:pPr>
              <a:buNone/>
            </a:pPr>
            <a:endParaRPr lang="nb-NO" sz="1400" dirty="0">
              <a:latin typeface="Arial" pitchFamily="34" charset="0"/>
              <a:cs typeface="Arial" pitchFamily="34" charset="0"/>
            </a:endParaRPr>
          </a:p>
          <a:p>
            <a:pPr>
              <a:buNone/>
            </a:pPr>
            <a:endParaRPr lang="nb-NO" sz="1400" dirty="0">
              <a:latin typeface="Arial" pitchFamily="34" charset="0"/>
              <a:cs typeface="Arial" pitchFamily="34" charset="0"/>
            </a:endParaRPr>
          </a:p>
          <a:p>
            <a:pPr>
              <a:buNone/>
            </a:pPr>
            <a:endParaRPr lang="nb-NO" sz="1400" dirty="0">
              <a:latin typeface="Arial" pitchFamily="34" charset="0"/>
              <a:cs typeface="Arial" pitchFamily="34" charset="0"/>
            </a:endParaRPr>
          </a:p>
          <a:p>
            <a:pPr>
              <a:buNone/>
            </a:pPr>
            <a:r>
              <a:rPr lang="nb-NO" sz="1400" dirty="0">
                <a:latin typeface="Arial" pitchFamily="34" charset="0"/>
                <a:cs typeface="Arial" pitchFamily="34" charset="0"/>
              </a:rPr>
              <a:t>	</a:t>
            </a:r>
          </a:p>
        </p:txBody>
      </p:sp>
      <p:sp>
        <p:nvSpPr>
          <p:cNvPr id="7" name="Plassholder for innhold 6"/>
          <p:cNvSpPr>
            <a:spLocks noGrp="1"/>
          </p:cNvSpPr>
          <p:nvPr>
            <p:ph sz="quarter" idx="4"/>
          </p:nvPr>
        </p:nvSpPr>
        <p:spPr>
          <a:xfrm flipV="1">
            <a:off x="4645025" y="6021288"/>
            <a:ext cx="4041775" cy="576064"/>
          </a:xfrm>
        </p:spPr>
        <p:txBody>
          <a:bodyPr>
            <a:normAutofit/>
          </a:bodyPr>
          <a:lstStyle/>
          <a:p>
            <a:pPr>
              <a:buNone/>
            </a:pPr>
            <a:r>
              <a:rPr lang="nb-NO" sz="1200" b="1" dirty="0"/>
              <a:t>	</a:t>
            </a:r>
            <a:endParaRPr lang="nb-NO" sz="1500" dirty="0">
              <a:latin typeface="Arial" pitchFamily="34" charset="0"/>
              <a:cs typeface="Arial" pitchFamily="34" charset="0"/>
            </a:endParaRPr>
          </a:p>
        </p:txBody>
      </p:sp>
      <p:sp>
        <p:nvSpPr>
          <p:cNvPr id="8" name="Plassholder for bunntekst 7"/>
          <p:cNvSpPr>
            <a:spLocks noGrp="1"/>
          </p:cNvSpPr>
          <p:nvPr>
            <p:ph type="ftr" sz="quarter" idx="11"/>
          </p:nvPr>
        </p:nvSpPr>
        <p:spPr>
          <a:xfrm>
            <a:off x="3124200" y="6287461"/>
            <a:ext cx="2895600" cy="365125"/>
          </a:xfrm>
        </p:spPr>
        <p:txBody>
          <a:bodyPr/>
          <a:lstStyle/>
          <a:p>
            <a:r>
              <a:rPr lang="nb-NO" dirty="0">
                <a:solidFill>
                  <a:schemeClr val="tx1"/>
                </a:solidFill>
              </a:rPr>
              <a:t>6</a:t>
            </a:r>
          </a:p>
        </p:txBody>
      </p:sp>
      <p:sp>
        <p:nvSpPr>
          <p:cNvPr id="9" name="TekstSylinder 8"/>
          <p:cNvSpPr txBox="1"/>
          <p:nvPr/>
        </p:nvSpPr>
        <p:spPr>
          <a:xfrm>
            <a:off x="242411" y="947409"/>
            <a:ext cx="2681065" cy="6432530"/>
          </a:xfrm>
          <a:prstGeom prst="rect">
            <a:avLst/>
          </a:prstGeom>
          <a:noFill/>
        </p:spPr>
        <p:txBody>
          <a:bodyPr wrap="square" rtlCol="0">
            <a:spAutoFit/>
          </a:bodyPr>
          <a:lstStyle/>
          <a:p>
            <a:r>
              <a:rPr lang="nb-NO" sz="1600" b="1" dirty="0">
                <a:latin typeface="Arial" panose="020B0604020202020204" pitchFamily="34" charset="0"/>
                <a:cs typeface="Arial" panose="020B0604020202020204" pitchFamily="34" charset="0"/>
              </a:rPr>
              <a:t>Antall, rom og form</a:t>
            </a:r>
            <a:r>
              <a:rPr lang="nb-NO" sz="1600" dirty="0">
                <a:latin typeface="Arial" panose="020B0604020202020204" pitchFamily="34" charset="0"/>
                <a:cs typeface="Arial" panose="020B0604020202020204" pitchFamily="34" charset="0"/>
              </a:rPr>
              <a:t> </a:t>
            </a:r>
          </a:p>
          <a:p>
            <a:r>
              <a:rPr lang="nb-NO" sz="1200" dirty="0">
                <a:latin typeface="Arial" panose="020B0604020202020204" pitchFamily="34" charset="0"/>
                <a:cs typeface="Arial" panose="020B0604020202020204" pitchFamily="34" charset="0"/>
              </a:rPr>
              <a:t>Gjennom lek, undring og eksperimentering i hverdagsaktiviteter utvikler barna sin matematiske kompetanse. Dette gjør vi blant annet gjennom å spille spill, konstruksjonslek, telle i samlinger og talleker. Vi bruker matematiske begreper og plasseringsord og vi måler og veier ved matlaging.</a:t>
            </a:r>
          </a:p>
          <a:p>
            <a:endParaRPr lang="nb-NO" sz="1200" dirty="0">
              <a:latin typeface="Arial" panose="020B0604020202020204" pitchFamily="34" charset="0"/>
              <a:cs typeface="Arial" panose="020B0604020202020204" pitchFamily="34" charset="0"/>
            </a:endParaRPr>
          </a:p>
          <a:p>
            <a:pPr>
              <a:buFont typeface="Wingdings" pitchFamily="2" charset="2"/>
              <a:buChar char="q"/>
            </a:pPr>
            <a:r>
              <a:rPr lang="nb-NO" sz="1200" dirty="0">
                <a:latin typeface="Arial" panose="020B0604020202020204" pitchFamily="34" charset="0"/>
                <a:cs typeface="Arial" panose="020B0604020202020204" pitchFamily="34" charset="0"/>
              </a:rPr>
              <a:t>Barna oppdager, utforsker og leker med tall, former, mønster og mengdebegrep</a:t>
            </a:r>
          </a:p>
          <a:p>
            <a:pPr>
              <a:buFont typeface="Wingdings" pitchFamily="2" charset="2"/>
              <a:buChar char="q"/>
            </a:pPr>
            <a:r>
              <a:rPr lang="nb-NO" sz="1200" dirty="0">
                <a:latin typeface="Arial" panose="020B0604020202020204" pitchFamily="34" charset="0"/>
                <a:cs typeface="Arial" panose="020B0604020202020204" pitchFamily="34" charset="0"/>
              </a:rPr>
              <a:t>Barna bruker kroppen og sansene for å utvikle romforståelse</a:t>
            </a:r>
          </a:p>
          <a:p>
            <a:pPr>
              <a:buFont typeface="Wingdings" pitchFamily="2" charset="2"/>
              <a:buChar char="q"/>
            </a:pPr>
            <a:r>
              <a:rPr lang="nb-NO" sz="1200" dirty="0">
                <a:latin typeface="Arial" panose="020B0604020202020204" pitchFamily="34" charset="0"/>
                <a:cs typeface="Arial" panose="020B0604020202020204" pitchFamily="34" charset="0"/>
              </a:rPr>
              <a:t>Barna erfarer ulike størrelser, </a:t>
            </a:r>
          </a:p>
          <a:p>
            <a:r>
              <a:rPr lang="nb-NO" sz="1200" dirty="0">
                <a:latin typeface="Arial" panose="020B0604020202020204" pitchFamily="34" charset="0"/>
                <a:cs typeface="Arial" panose="020B0604020202020204" pitchFamily="34" charset="0"/>
              </a:rPr>
              <a:t>former og mål gjennom å sortere </a:t>
            </a:r>
          </a:p>
          <a:p>
            <a:r>
              <a:rPr lang="nb-NO" sz="1200" dirty="0">
                <a:latin typeface="Arial" panose="020B0604020202020204" pitchFamily="34" charset="0"/>
                <a:cs typeface="Arial" panose="020B0604020202020204" pitchFamily="34" charset="0"/>
              </a:rPr>
              <a:t>og sammenligne</a:t>
            </a:r>
          </a:p>
          <a:p>
            <a:pPr>
              <a:buFont typeface="Wingdings" pitchFamily="2" charset="2"/>
              <a:buChar char="q"/>
            </a:pPr>
            <a:r>
              <a:rPr lang="nb-NO" sz="1200" dirty="0">
                <a:latin typeface="Arial" panose="020B0604020202020204" pitchFamily="34" charset="0"/>
                <a:cs typeface="Arial" panose="020B0604020202020204" pitchFamily="34" charset="0"/>
              </a:rPr>
              <a:t>Barna utforsker og leker med former og mønster </a:t>
            </a:r>
          </a:p>
          <a:p>
            <a:pPr>
              <a:buFont typeface="Wingdings" pitchFamily="2" charset="2"/>
              <a:buChar char="q"/>
            </a:pPr>
            <a:r>
              <a:rPr lang="nb-NO" sz="1200" dirty="0">
                <a:latin typeface="Arial" panose="020B0604020202020204" pitchFamily="34" charset="0"/>
                <a:cs typeface="Arial" panose="020B0604020202020204" pitchFamily="34" charset="0"/>
              </a:rPr>
              <a:t>Vi undrer oss sammen med barna om likheter, ulikheter, størrelser og antall.</a:t>
            </a:r>
          </a:p>
          <a:p>
            <a:endParaRPr lang="nb-NO" sz="1200" dirty="0">
              <a:cs typeface="Arial" pitchFamily="34" charset="0"/>
            </a:endParaRPr>
          </a:p>
          <a:p>
            <a:endParaRPr lang="nb-NO" sz="1200" dirty="0">
              <a:cs typeface="Arial" pitchFamily="34" charset="0"/>
            </a:endParaRPr>
          </a:p>
          <a:p>
            <a:endParaRPr lang="nb-NO" sz="1200" dirty="0">
              <a:cs typeface="Arial" pitchFamily="34" charset="0"/>
            </a:endParaRPr>
          </a:p>
          <a:p>
            <a:endParaRPr lang="nb-NO" sz="1200" dirty="0">
              <a:cs typeface="Arial" pitchFamily="34" charset="0"/>
            </a:endParaRPr>
          </a:p>
          <a:p>
            <a:endParaRPr lang="nb-NO" sz="1200" dirty="0">
              <a:cs typeface="Arial" pitchFamily="34" charset="0"/>
            </a:endParaRPr>
          </a:p>
          <a:p>
            <a:endParaRPr lang="nb-NO" sz="1200" dirty="0">
              <a:cs typeface="Arial" pitchFamily="34" charset="0"/>
            </a:endParaRPr>
          </a:p>
          <a:p>
            <a:endParaRPr lang="nb-NO" sz="1200" dirty="0">
              <a:cs typeface="Arial" pitchFamily="34" charset="0"/>
            </a:endParaRPr>
          </a:p>
          <a:p>
            <a:endParaRPr lang="nb-NO" sz="1200" dirty="0">
              <a:cs typeface="Arial" pitchFamily="34" charset="0"/>
            </a:endParaRPr>
          </a:p>
          <a:p>
            <a:endParaRPr lang="nb-NO" sz="1200" dirty="0">
              <a:cs typeface="Arial" pitchFamily="34" charset="0"/>
            </a:endParaRPr>
          </a:p>
          <a:p>
            <a:endParaRPr lang="nb-NO" sz="1200" dirty="0">
              <a:cs typeface="Arial" pitchFamily="34" charset="0"/>
            </a:endParaRPr>
          </a:p>
        </p:txBody>
      </p:sp>
      <p:sp>
        <p:nvSpPr>
          <p:cNvPr id="10" name="TekstSylinder 9"/>
          <p:cNvSpPr txBox="1"/>
          <p:nvPr/>
        </p:nvSpPr>
        <p:spPr>
          <a:xfrm>
            <a:off x="3035413" y="949938"/>
            <a:ext cx="2880320" cy="5632311"/>
          </a:xfrm>
          <a:prstGeom prst="rect">
            <a:avLst/>
          </a:prstGeom>
          <a:noFill/>
        </p:spPr>
        <p:txBody>
          <a:bodyPr wrap="square" rtlCol="0">
            <a:spAutoFit/>
          </a:bodyPr>
          <a:lstStyle/>
          <a:p>
            <a:r>
              <a:rPr lang="nb-NO" sz="1600" b="1" dirty="0">
                <a:latin typeface="Arial" panose="020B0604020202020204" pitchFamily="34" charset="0"/>
                <a:cs typeface="Arial" panose="020B0604020202020204" pitchFamily="34" charset="0"/>
              </a:rPr>
              <a:t>Etikk, religion og filosofi</a:t>
            </a:r>
          </a:p>
          <a:p>
            <a:r>
              <a:rPr lang="nb-NO" sz="1200" dirty="0">
                <a:solidFill>
                  <a:schemeClr val="accent1"/>
                </a:solidFill>
                <a:latin typeface="Arial" panose="020B0604020202020204" pitchFamily="34" charset="0"/>
                <a:cs typeface="Arial" panose="020B0604020202020204" pitchFamily="34" charset="0"/>
              </a:rPr>
              <a:t>Barnehagen skal la barna få kjennskap til fortellinger, tradisjoner, verdier og høytider i ulike religioner og livssyn, og erfaringer med at kulturelle uttrykk har egenverdi. Dette er med på å forme måter å oppfatte verden på. Toleranse, respekt, forståelse og interesse for hverandres likheter og ulikheter er noe vi er opptatt av i Byhaugen barnehage. Vi møter barnas tro, spørsmål og undring med respekt og anerkjennende kommunikasjon.</a:t>
            </a:r>
          </a:p>
          <a:p>
            <a:endParaRPr lang="nb-NO" sz="1200" dirty="0">
              <a:solidFill>
                <a:schemeClr val="accent1"/>
              </a:solidFill>
              <a:latin typeface="Arial" panose="020B0604020202020204" pitchFamily="34" charset="0"/>
              <a:cs typeface="Arial" panose="020B0604020202020204" pitchFamily="34" charset="0"/>
            </a:endParaRPr>
          </a:p>
          <a:p>
            <a:pPr>
              <a:buFont typeface="Wingdings" pitchFamily="2" charset="2"/>
              <a:buChar char="q"/>
            </a:pPr>
            <a:r>
              <a:rPr lang="nb-NO" sz="1200" dirty="0">
                <a:solidFill>
                  <a:schemeClr val="accent1"/>
                </a:solidFill>
                <a:latin typeface="Arial" panose="020B0604020202020204" pitchFamily="34" charset="0"/>
                <a:cs typeface="Arial" panose="020B0604020202020204" pitchFamily="34" charset="0"/>
              </a:rPr>
              <a:t>Barna skal få  kjennskap til religion og livssyn</a:t>
            </a:r>
          </a:p>
          <a:p>
            <a:pPr>
              <a:buFont typeface="Wingdings" pitchFamily="2" charset="2"/>
              <a:buChar char="q"/>
            </a:pPr>
            <a:r>
              <a:rPr lang="nb-NO" sz="1200" dirty="0">
                <a:solidFill>
                  <a:schemeClr val="accent1"/>
                </a:solidFill>
                <a:latin typeface="Arial" panose="020B0604020202020204" pitchFamily="34" charset="0"/>
                <a:cs typeface="Arial" panose="020B0604020202020204" pitchFamily="34" charset="0"/>
              </a:rPr>
              <a:t>Barna skal få kjennskap til etiske normer og holdninger i forhold til hva som er rett og galt </a:t>
            </a:r>
          </a:p>
          <a:p>
            <a:pPr>
              <a:buFont typeface="Wingdings" pitchFamily="2" charset="2"/>
              <a:buChar char="q"/>
            </a:pPr>
            <a:r>
              <a:rPr lang="nb-NO" sz="1200" dirty="0">
                <a:solidFill>
                  <a:schemeClr val="accent1"/>
                </a:solidFill>
                <a:latin typeface="Arial" panose="020B0604020202020204" pitchFamily="34" charset="0"/>
                <a:cs typeface="Arial" panose="020B0604020202020204" pitchFamily="34" charset="0"/>
              </a:rPr>
              <a:t>Vi undrer, filosoferer og skaper rom for refleksjon gjennom gode samtaler</a:t>
            </a:r>
          </a:p>
          <a:p>
            <a:endParaRPr lang="nb-NO" sz="1200" dirty="0">
              <a:solidFill>
                <a:schemeClr val="accent1">
                  <a:lumMod val="75000"/>
                </a:schemeClr>
              </a:solidFill>
              <a:cs typeface="Arial" pitchFamily="34" charset="0"/>
            </a:endParaRPr>
          </a:p>
          <a:p>
            <a:r>
              <a:rPr lang="nb-NO" dirty="0">
                <a:solidFill>
                  <a:schemeClr val="accent1">
                    <a:lumMod val="75000"/>
                  </a:schemeClr>
                </a:solidFill>
                <a:cs typeface="Arial" pitchFamily="34" charset="0"/>
              </a:rPr>
              <a:t> </a:t>
            </a:r>
          </a:p>
          <a:p>
            <a:endParaRPr lang="nb-NO" dirty="0">
              <a:cs typeface="Arial" pitchFamily="34" charset="0"/>
            </a:endParaRPr>
          </a:p>
          <a:p>
            <a:endParaRPr lang="nb-NO" dirty="0">
              <a:cs typeface="Arial" pitchFamily="34" charset="0"/>
            </a:endParaRPr>
          </a:p>
          <a:p>
            <a:endParaRPr lang="nb-NO" dirty="0">
              <a:cs typeface="Arial" pitchFamily="34" charset="0"/>
            </a:endParaRPr>
          </a:p>
          <a:p>
            <a:endParaRPr lang="nb-NO" sz="2000" dirty="0">
              <a:cs typeface="Arial" pitchFamily="34" charset="0"/>
            </a:endParaRPr>
          </a:p>
        </p:txBody>
      </p:sp>
      <p:sp>
        <p:nvSpPr>
          <p:cNvPr id="11" name="TekstSylinder 10"/>
          <p:cNvSpPr txBox="1"/>
          <p:nvPr/>
        </p:nvSpPr>
        <p:spPr>
          <a:xfrm>
            <a:off x="6150222" y="947409"/>
            <a:ext cx="2679576" cy="6924973"/>
          </a:xfrm>
          <a:prstGeom prst="rect">
            <a:avLst/>
          </a:prstGeom>
          <a:noFill/>
        </p:spPr>
        <p:txBody>
          <a:bodyPr wrap="square" rtlCol="0">
            <a:spAutoFit/>
          </a:bodyPr>
          <a:lstStyle/>
          <a:p>
            <a:r>
              <a:rPr lang="nb-NO" sz="1600" b="1" dirty="0">
                <a:latin typeface="Arial" panose="020B0604020202020204" pitchFamily="34" charset="0"/>
                <a:cs typeface="Arial" panose="020B0604020202020204" pitchFamily="34" charset="0"/>
              </a:rPr>
              <a:t>Kropp, bevegelse og helse</a:t>
            </a:r>
          </a:p>
          <a:p>
            <a:r>
              <a:rPr lang="nb-NO" sz="1200" dirty="0">
                <a:latin typeface="Arial" panose="020B0604020202020204" pitchFamily="34" charset="0"/>
                <a:cs typeface="Arial" panose="020B0604020202020204" pitchFamily="34" charset="0"/>
              </a:rPr>
              <a:t>Barnehagen skal legge til rett for gode vaner som kan vare livet ut. Dette gjelder bevegelsesglede, matglede, matkultur, mentalt og sosialt velvære og fysisk og psykisk helse. Barna skal inkluderes i aktiviteter der de kan får være i bevegelse, lek og samhandling slik at de opplever motivasjon og mestring ut fra egne forutsetninger. Dette gjør vi blant annet gjennom å oppfordre til fysisk aktivitet og å støtte og undre oss sammen med barnet når det utforsker nye ting.</a:t>
            </a:r>
          </a:p>
          <a:p>
            <a:endParaRPr lang="nb-NO" sz="1200" dirty="0">
              <a:latin typeface="Arial" panose="020B0604020202020204" pitchFamily="34" charset="0"/>
              <a:cs typeface="Arial" panose="020B0604020202020204" pitchFamily="34" charset="0"/>
            </a:endParaRPr>
          </a:p>
          <a:p>
            <a:pPr>
              <a:buFont typeface="Wingdings" pitchFamily="2" charset="2"/>
              <a:buChar char="q"/>
            </a:pPr>
            <a:r>
              <a:rPr lang="nb-NO" sz="1200" dirty="0">
                <a:latin typeface="Arial" panose="020B0604020202020204" pitchFamily="34" charset="0"/>
                <a:cs typeface="Arial" panose="020B0604020202020204" pitchFamily="34" charset="0"/>
              </a:rPr>
              <a:t>Barna skal oppleve bevegelsesglede</a:t>
            </a:r>
          </a:p>
          <a:p>
            <a:pPr>
              <a:buFont typeface="Wingdings" pitchFamily="2" charset="2"/>
              <a:buChar char="q"/>
            </a:pPr>
            <a:r>
              <a:rPr lang="nb-NO" sz="1200" dirty="0">
                <a:latin typeface="Arial" panose="020B0604020202020204" pitchFamily="34" charset="0"/>
                <a:cs typeface="Arial" panose="020B0604020202020204" pitchFamily="34" charset="0"/>
              </a:rPr>
              <a:t>Fast </a:t>
            </a:r>
            <a:r>
              <a:rPr lang="nb-NO" sz="1200" dirty="0" err="1">
                <a:latin typeface="Arial" panose="020B0604020202020204" pitchFamily="34" charset="0"/>
                <a:cs typeface="Arial" panose="020B0604020202020204" pitchFamily="34" charset="0"/>
              </a:rPr>
              <a:t>turdag</a:t>
            </a:r>
            <a:r>
              <a:rPr lang="nb-NO" sz="1200" dirty="0">
                <a:latin typeface="Arial" panose="020B0604020202020204" pitchFamily="34" charset="0"/>
                <a:cs typeface="Arial" panose="020B0604020202020204" pitchFamily="34" charset="0"/>
              </a:rPr>
              <a:t> </a:t>
            </a:r>
          </a:p>
          <a:p>
            <a:pPr>
              <a:buFont typeface="Wingdings" pitchFamily="2" charset="2"/>
              <a:buChar char="q"/>
            </a:pPr>
            <a:r>
              <a:rPr lang="nb-NO" sz="1200" dirty="0">
                <a:latin typeface="Arial" panose="020B0604020202020204" pitchFamily="34" charset="0"/>
                <a:cs typeface="Arial" panose="020B0604020202020204" pitchFamily="34" charset="0"/>
              </a:rPr>
              <a:t>Fruktmåltid hver dag</a:t>
            </a:r>
          </a:p>
          <a:p>
            <a:pPr>
              <a:buFont typeface="Wingdings" pitchFamily="2" charset="2"/>
              <a:buChar char="q"/>
            </a:pPr>
            <a:r>
              <a:rPr lang="nb-NO" sz="1200" dirty="0">
                <a:latin typeface="Arial" panose="020B0604020202020204" pitchFamily="34" charset="0"/>
                <a:cs typeface="Arial" panose="020B0604020202020204" pitchFamily="34" charset="0"/>
              </a:rPr>
              <a:t>Sunne og varierte måltider</a:t>
            </a:r>
          </a:p>
          <a:p>
            <a:pPr>
              <a:buFont typeface="Wingdings" pitchFamily="2" charset="2"/>
              <a:buChar char="q"/>
            </a:pPr>
            <a:endParaRPr lang="nb-NO" sz="1200" dirty="0">
              <a:cs typeface="Arial" pitchFamily="34" charset="0"/>
            </a:endParaRPr>
          </a:p>
          <a:p>
            <a:pPr>
              <a:buFont typeface="Wingdings" pitchFamily="2" charset="2"/>
              <a:buChar char="q"/>
            </a:pPr>
            <a:endParaRPr lang="nb-NO" sz="1200" dirty="0">
              <a:cs typeface="Arial" pitchFamily="34" charset="0"/>
            </a:endParaRPr>
          </a:p>
          <a:p>
            <a:pPr>
              <a:buFont typeface="Wingdings" pitchFamily="2" charset="2"/>
              <a:buChar char="q"/>
            </a:pPr>
            <a:endParaRPr lang="nb-NO" sz="1200" dirty="0">
              <a:cs typeface="Arial" pitchFamily="34" charset="0"/>
            </a:endParaRPr>
          </a:p>
          <a:p>
            <a:endParaRPr lang="nb-NO" sz="1200" dirty="0">
              <a:cs typeface="Arial" pitchFamily="34" charset="0"/>
            </a:endParaRPr>
          </a:p>
          <a:p>
            <a:endParaRPr lang="nb-NO" sz="1200" dirty="0">
              <a:cs typeface="Arial" pitchFamily="34" charset="0"/>
            </a:endParaRPr>
          </a:p>
          <a:p>
            <a:endParaRPr lang="nb-NO" sz="1200" dirty="0">
              <a:cs typeface="Arial" pitchFamily="34" charset="0"/>
            </a:endParaRPr>
          </a:p>
          <a:p>
            <a:endParaRPr lang="nb-NO" sz="1200" dirty="0">
              <a:cs typeface="Arial" pitchFamily="34" charset="0"/>
            </a:endParaRPr>
          </a:p>
          <a:p>
            <a:endParaRPr lang="nb-NO" sz="1200" dirty="0">
              <a:cs typeface="Arial" pitchFamily="34" charset="0"/>
            </a:endParaRPr>
          </a:p>
          <a:p>
            <a:endParaRPr lang="nb-NO" sz="1200" dirty="0">
              <a:cs typeface="Arial" pitchFamily="34" charset="0"/>
            </a:endParaRPr>
          </a:p>
          <a:p>
            <a:endParaRPr lang="nb-NO" sz="1200" dirty="0">
              <a:cs typeface="Arial" pitchFamily="34" charset="0"/>
            </a:endParaRPr>
          </a:p>
          <a:p>
            <a:endParaRPr lang="nb-NO" sz="1200" dirty="0">
              <a:cs typeface="Arial" pitchFamily="34" charset="0"/>
            </a:endParaRPr>
          </a:p>
          <a:p>
            <a:endParaRPr lang="nb-NO" sz="1200" dirty="0">
              <a:cs typeface="Arial" pitchFamily="34" charset="0"/>
            </a:endParaRPr>
          </a:p>
          <a:p>
            <a:pPr>
              <a:buFont typeface="Arial" pitchFamily="34" charset="0"/>
              <a:buChar char="•"/>
            </a:pPr>
            <a:endParaRPr lang="nb-NO" sz="1400" dirty="0">
              <a:cs typeface="Arial" pitchFamily="34" charset="0"/>
            </a:endParaRPr>
          </a:p>
          <a:p>
            <a:endParaRPr lang="nb-NO" sz="1400" dirty="0">
              <a:cs typeface="Arial" pitchFamily="34" charset="0"/>
            </a:endParaRPr>
          </a:p>
        </p:txBody>
      </p:sp>
      <p:pic>
        <p:nvPicPr>
          <p:cNvPr id="12" name="Bild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9222" y="5351044"/>
            <a:ext cx="1595293" cy="1196470"/>
          </a:xfrm>
          <a:prstGeom prst="rect">
            <a:avLst/>
          </a:prstGeom>
        </p:spPr>
      </p:pic>
      <p:pic>
        <p:nvPicPr>
          <p:cNvPr id="6" name="Bild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1273" y="4911123"/>
            <a:ext cx="1987020" cy="1490265"/>
          </a:xfrm>
          <a:prstGeom prst="rect">
            <a:avLst/>
          </a:prstGeom>
        </p:spPr>
      </p:pic>
      <p:pic>
        <p:nvPicPr>
          <p:cNvPr id="14" name="Bild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499230" y="5372449"/>
            <a:ext cx="1399890" cy="104991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flipV="1">
            <a:off x="457200" y="-387424"/>
            <a:ext cx="8229600" cy="144016"/>
          </a:xfrm>
        </p:spPr>
        <p:txBody>
          <a:bodyPr>
            <a:normAutofit fontScale="90000"/>
          </a:bodyPr>
          <a:lstStyle/>
          <a:p>
            <a:endParaRPr lang="nb-NO" dirty="0"/>
          </a:p>
        </p:txBody>
      </p:sp>
      <p:sp>
        <p:nvSpPr>
          <p:cNvPr id="4" name="Plassholder for tekst 3"/>
          <p:cNvSpPr>
            <a:spLocks noGrp="1"/>
          </p:cNvSpPr>
          <p:nvPr>
            <p:ph type="body" idx="1"/>
          </p:nvPr>
        </p:nvSpPr>
        <p:spPr>
          <a:xfrm flipH="1" flipV="1">
            <a:off x="8604448" y="260648"/>
            <a:ext cx="216024" cy="144016"/>
          </a:xfrm>
        </p:spPr>
        <p:txBody>
          <a:bodyPr numCol="3">
            <a:normAutofit fontScale="25000" lnSpcReduction="20000"/>
          </a:bodyPr>
          <a:lstStyle/>
          <a:p>
            <a:endParaRPr lang="nb-NO" sz="1400" b="0" dirty="0"/>
          </a:p>
          <a:p>
            <a:endParaRPr lang="nb-NO" sz="1400" dirty="0"/>
          </a:p>
          <a:p>
            <a:endParaRPr lang="nb-NO" sz="1400" dirty="0"/>
          </a:p>
          <a:p>
            <a:endParaRPr lang="nb-NO" sz="1400" b="0" dirty="0">
              <a:cs typeface="Arial" pitchFamily="34" charset="0"/>
            </a:endParaRPr>
          </a:p>
          <a:p>
            <a:endParaRPr lang="nb-NO" sz="1400" b="0" dirty="0">
              <a:cs typeface="Arial" pitchFamily="34" charset="0"/>
            </a:endParaRPr>
          </a:p>
          <a:p>
            <a:endParaRPr lang="nb-NO" sz="1400" dirty="0">
              <a:cs typeface="Arial" pitchFamily="34" charset="0"/>
            </a:endParaRPr>
          </a:p>
          <a:p>
            <a:endParaRPr lang="nb-NO" sz="1400" dirty="0">
              <a:cs typeface="Arial" pitchFamily="34" charset="0"/>
            </a:endParaRPr>
          </a:p>
          <a:p>
            <a:endParaRPr lang="nb-NO" sz="1400" dirty="0">
              <a:cs typeface="Arial" pitchFamily="34" charset="0"/>
            </a:endParaRPr>
          </a:p>
          <a:p>
            <a:endParaRPr lang="nb-NO" sz="1400" b="0" dirty="0">
              <a:cs typeface="Arial" pitchFamily="34" charset="0"/>
            </a:endParaRPr>
          </a:p>
          <a:p>
            <a:endParaRPr lang="nb-NO" sz="1400" b="0" dirty="0">
              <a:cs typeface="Arial" pitchFamily="34" charset="0"/>
            </a:endParaRPr>
          </a:p>
          <a:p>
            <a:endParaRPr lang="nb-NO" sz="1400" b="0" dirty="0">
              <a:latin typeface="Arial" pitchFamily="34" charset="0"/>
              <a:cs typeface="Arial" pitchFamily="34" charset="0"/>
            </a:endParaRPr>
          </a:p>
          <a:p>
            <a:pPr>
              <a:buFont typeface="Arial" pitchFamily="34" charset="0"/>
              <a:buChar char="•"/>
            </a:pPr>
            <a:endParaRPr lang="nb-NO" sz="1400" b="0" dirty="0">
              <a:latin typeface="Arial" pitchFamily="34" charset="0"/>
              <a:cs typeface="Arial" pitchFamily="34" charset="0"/>
            </a:endParaRPr>
          </a:p>
        </p:txBody>
      </p:sp>
      <p:sp>
        <p:nvSpPr>
          <p:cNvPr id="5" name="Plassholder for innhold 4"/>
          <p:cNvSpPr>
            <a:spLocks noGrp="1"/>
          </p:cNvSpPr>
          <p:nvPr>
            <p:ph sz="half" idx="2"/>
          </p:nvPr>
        </p:nvSpPr>
        <p:spPr>
          <a:xfrm flipV="1">
            <a:off x="0" y="6858000"/>
            <a:ext cx="9144000" cy="603448"/>
          </a:xfrm>
        </p:spPr>
        <p:txBody>
          <a:bodyPr>
            <a:normAutofit/>
          </a:bodyPr>
          <a:lstStyle/>
          <a:p>
            <a:pPr>
              <a:buNone/>
            </a:pPr>
            <a:r>
              <a:rPr lang="nb-NO" dirty="0">
                <a:solidFill>
                  <a:schemeClr val="tx1"/>
                </a:solidFill>
              </a:rPr>
              <a:t>		</a:t>
            </a:r>
            <a:endParaRPr lang="nb-NO" dirty="0"/>
          </a:p>
        </p:txBody>
      </p:sp>
      <p:sp>
        <p:nvSpPr>
          <p:cNvPr id="6" name="Plassholder for tekst 5"/>
          <p:cNvSpPr>
            <a:spLocks noGrp="1"/>
          </p:cNvSpPr>
          <p:nvPr>
            <p:ph type="body" sz="quarter" idx="3"/>
          </p:nvPr>
        </p:nvSpPr>
        <p:spPr>
          <a:xfrm flipV="1">
            <a:off x="4644008" y="-171400"/>
            <a:ext cx="4041775" cy="171400"/>
          </a:xfrm>
        </p:spPr>
        <p:txBody>
          <a:bodyPr>
            <a:normAutofit fontScale="55000" lnSpcReduction="20000"/>
          </a:bodyPr>
          <a:lstStyle/>
          <a:p>
            <a:endParaRPr lang="nb-NO" sz="1300" b="0" dirty="0">
              <a:latin typeface="Arial" pitchFamily="34" charset="0"/>
              <a:cs typeface="Arial" pitchFamily="34" charset="0"/>
            </a:endParaRPr>
          </a:p>
        </p:txBody>
      </p:sp>
      <p:sp>
        <p:nvSpPr>
          <p:cNvPr id="7" name="Plassholder for innhold 6"/>
          <p:cNvSpPr>
            <a:spLocks noGrp="1"/>
          </p:cNvSpPr>
          <p:nvPr>
            <p:ph sz="quarter" idx="4"/>
          </p:nvPr>
        </p:nvSpPr>
        <p:spPr>
          <a:xfrm flipV="1">
            <a:off x="5287587" y="6369332"/>
            <a:ext cx="719063" cy="283372"/>
          </a:xfrm>
        </p:spPr>
        <p:txBody>
          <a:bodyPr numCol="1">
            <a:normAutofit fontScale="25000" lnSpcReduction="20000"/>
          </a:bodyPr>
          <a:lstStyle/>
          <a:p>
            <a:endParaRPr lang="nb-NO" sz="1400" dirty="0"/>
          </a:p>
          <a:p>
            <a:pPr>
              <a:buNone/>
            </a:pPr>
            <a:r>
              <a:rPr lang="nb-NO" sz="1400" dirty="0"/>
              <a:t>	</a:t>
            </a:r>
          </a:p>
        </p:txBody>
      </p:sp>
      <p:sp>
        <p:nvSpPr>
          <p:cNvPr id="8" name="Plassholder for bunntekst 7"/>
          <p:cNvSpPr>
            <a:spLocks noGrp="1"/>
          </p:cNvSpPr>
          <p:nvPr>
            <p:ph type="ftr" sz="quarter" idx="11"/>
          </p:nvPr>
        </p:nvSpPr>
        <p:spPr>
          <a:xfrm>
            <a:off x="4018958" y="6288771"/>
            <a:ext cx="1106083" cy="365125"/>
          </a:xfrm>
        </p:spPr>
        <p:txBody>
          <a:bodyPr/>
          <a:lstStyle/>
          <a:p>
            <a:r>
              <a:rPr lang="nb-NO" dirty="0">
                <a:solidFill>
                  <a:schemeClr val="tx1"/>
                </a:solidFill>
              </a:rPr>
              <a:t>7</a:t>
            </a:r>
          </a:p>
        </p:txBody>
      </p:sp>
      <p:sp>
        <p:nvSpPr>
          <p:cNvPr id="3" name="TekstSylinder 2"/>
          <p:cNvSpPr txBox="1"/>
          <p:nvPr/>
        </p:nvSpPr>
        <p:spPr>
          <a:xfrm>
            <a:off x="457200" y="759464"/>
            <a:ext cx="2655299" cy="5016758"/>
          </a:xfrm>
          <a:prstGeom prst="rect">
            <a:avLst/>
          </a:prstGeom>
          <a:noFill/>
        </p:spPr>
        <p:txBody>
          <a:bodyPr wrap="square" rtlCol="0">
            <a:spAutoFit/>
          </a:bodyPr>
          <a:lstStyle/>
          <a:p>
            <a:r>
              <a:rPr lang="nb-NO" sz="1600" b="1" dirty="0">
                <a:latin typeface="Arial" panose="020B0604020202020204" pitchFamily="34" charset="0"/>
                <a:cs typeface="Arial" panose="020B0604020202020204" pitchFamily="34" charset="0"/>
              </a:rPr>
              <a:t>Kunst, kultur og kreativitet</a:t>
            </a:r>
          </a:p>
          <a:p>
            <a:r>
              <a:rPr lang="nb-NO" sz="1200" dirty="0">
                <a:solidFill>
                  <a:srgbClr val="0070C0"/>
                </a:solidFill>
                <a:latin typeface="Arial" panose="020B0604020202020204" pitchFamily="34" charset="0"/>
                <a:cs typeface="Arial" panose="020B0604020202020204" pitchFamily="34" charset="0"/>
              </a:rPr>
              <a:t>Kunst og kultur i barnehagen gir grunnlag for tilhørighet, deltakelse og eget skapende arbeid. Barna skal få estetiske erfaringer med kunst, kultur og kreativitet for å bidra til utforsking, fordypning og progresjon. Dette gjør vi blant annet gjennom å ha formingsaktiviteter med ulike materialer, vi øver på og gjennomfører forestillinger for hverandre og vi bruker ulike kulturtilbud i byen. Vi legger til rette for fantasi, kreativitet og skaperglede.</a:t>
            </a:r>
          </a:p>
          <a:p>
            <a:endParaRPr lang="nb-NO" sz="1200" dirty="0">
              <a:solidFill>
                <a:srgbClr val="0070C0"/>
              </a:solidFill>
              <a:latin typeface="Arial" panose="020B0604020202020204" pitchFamily="34" charset="0"/>
              <a:cs typeface="Arial" panose="020B0604020202020204" pitchFamily="34" charset="0"/>
            </a:endParaRPr>
          </a:p>
          <a:p>
            <a:pPr>
              <a:buFont typeface="Wingdings" pitchFamily="2" charset="2"/>
              <a:buChar char="q"/>
            </a:pPr>
            <a:r>
              <a:rPr lang="nb-NO" sz="1200" dirty="0">
                <a:solidFill>
                  <a:srgbClr val="0070C0"/>
                </a:solidFill>
                <a:latin typeface="Arial" panose="020B0604020202020204" pitchFamily="34" charset="0"/>
                <a:cs typeface="Arial" panose="020B0604020202020204" pitchFamily="34" charset="0"/>
              </a:rPr>
              <a:t>Barna skal få prøve ut ulike uttrykksformer som forming, musikk, dans, drama, tekst og fortelling.</a:t>
            </a:r>
          </a:p>
          <a:p>
            <a:pPr>
              <a:buFont typeface="Wingdings" pitchFamily="2" charset="2"/>
              <a:buChar char="q"/>
            </a:pPr>
            <a:r>
              <a:rPr lang="nb-NO" sz="1200" dirty="0">
                <a:solidFill>
                  <a:srgbClr val="0070C0"/>
                </a:solidFill>
                <a:latin typeface="Arial" panose="020B0604020202020204" pitchFamily="34" charset="0"/>
                <a:cs typeface="Arial" panose="020B0604020202020204" pitchFamily="34" charset="0"/>
              </a:rPr>
              <a:t>Barna lager egen kunstutstilling på høstfesten </a:t>
            </a:r>
          </a:p>
          <a:p>
            <a:pPr>
              <a:buFont typeface="Wingdings" pitchFamily="2" charset="2"/>
              <a:buChar char="q"/>
            </a:pPr>
            <a:r>
              <a:rPr lang="nb-NO" sz="1200" dirty="0">
                <a:solidFill>
                  <a:srgbClr val="0070C0"/>
                </a:solidFill>
                <a:latin typeface="Arial" panose="020B0604020202020204" pitchFamily="34" charset="0"/>
                <a:cs typeface="Arial" panose="020B0604020202020204" pitchFamily="34" charset="0"/>
              </a:rPr>
              <a:t>Tekstskaping</a:t>
            </a:r>
          </a:p>
          <a:p>
            <a:pPr>
              <a:buFont typeface="Wingdings" pitchFamily="2" charset="2"/>
              <a:buChar char="q"/>
            </a:pPr>
            <a:r>
              <a:rPr lang="nb-NO" sz="1200" dirty="0">
                <a:solidFill>
                  <a:srgbClr val="0070C0"/>
                </a:solidFill>
                <a:latin typeface="Arial" panose="020B0604020202020204" pitchFamily="34" charset="0"/>
                <a:cs typeface="Arial" panose="020B0604020202020204" pitchFamily="34" charset="0"/>
              </a:rPr>
              <a:t>Musikkgrupper</a:t>
            </a:r>
          </a:p>
          <a:p>
            <a:endParaRPr lang="nb-NO" sz="1200" dirty="0">
              <a:solidFill>
                <a:schemeClr val="accent1">
                  <a:lumMod val="75000"/>
                </a:schemeClr>
              </a:solidFill>
              <a:cs typeface="Arial" pitchFamily="34" charset="0"/>
            </a:endParaRPr>
          </a:p>
          <a:p>
            <a:endParaRPr lang="nb-NO" sz="1200" dirty="0">
              <a:solidFill>
                <a:schemeClr val="accent1">
                  <a:lumMod val="75000"/>
                </a:schemeClr>
              </a:solidFill>
              <a:cs typeface="Arial" pitchFamily="34" charset="0"/>
            </a:endParaRPr>
          </a:p>
        </p:txBody>
      </p:sp>
      <p:sp>
        <p:nvSpPr>
          <p:cNvPr id="13" name="TekstSylinder 12"/>
          <p:cNvSpPr txBox="1"/>
          <p:nvPr/>
        </p:nvSpPr>
        <p:spPr>
          <a:xfrm>
            <a:off x="3032368" y="759464"/>
            <a:ext cx="2867355" cy="6370975"/>
          </a:xfrm>
          <a:prstGeom prst="rect">
            <a:avLst/>
          </a:prstGeom>
          <a:noFill/>
        </p:spPr>
        <p:txBody>
          <a:bodyPr wrap="square" rtlCol="0">
            <a:spAutoFit/>
          </a:bodyPr>
          <a:lstStyle/>
          <a:p>
            <a:r>
              <a:rPr lang="nb-NO" sz="1600" b="1" dirty="0">
                <a:latin typeface="Arial" panose="020B0604020202020204" pitchFamily="34" charset="0"/>
                <a:cs typeface="Arial" panose="020B0604020202020204" pitchFamily="34" charset="0"/>
              </a:rPr>
              <a:t>Natur, miljø og teknikk</a:t>
            </a:r>
          </a:p>
          <a:p>
            <a:r>
              <a:rPr lang="nb-NO" sz="1200" dirty="0">
                <a:latin typeface="Arial" panose="020B0604020202020204" pitchFamily="34" charset="0"/>
                <a:cs typeface="Arial" panose="020B0604020202020204" pitchFamily="34" charset="0"/>
              </a:rPr>
              <a:t>Barnehagen skal bidra til at barna blir glade i naturen og gi dem erfaringer og naturopplevelser samt lære dem å bruke den til lek og læring. Dette gjør vi blant annet gjennom å ha </a:t>
            </a:r>
            <a:r>
              <a:rPr lang="nb-NO" sz="1200" dirty="0" err="1">
                <a:latin typeface="Arial" panose="020B0604020202020204" pitchFamily="34" charset="0"/>
                <a:cs typeface="Arial" panose="020B0604020202020204" pitchFamily="34" charset="0"/>
              </a:rPr>
              <a:t>turdager</a:t>
            </a:r>
            <a:r>
              <a:rPr lang="nb-NO" sz="1200" dirty="0">
                <a:latin typeface="Arial" panose="020B0604020202020204" pitchFamily="34" charset="0"/>
                <a:cs typeface="Arial" panose="020B0604020202020204" pitchFamily="34" charset="0"/>
              </a:rPr>
              <a:t> hver uke året rundt. Vi observerer og undrer oss over ting vi ser ute i naturen.</a:t>
            </a:r>
          </a:p>
          <a:p>
            <a:pPr marL="171450" indent="-171450">
              <a:buFont typeface="Wingdings" panose="05000000000000000000" pitchFamily="2" charset="2"/>
              <a:buChar char="q"/>
            </a:pPr>
            <a:endParaRPr lang="nb-NO" sz="120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q"/>
            </a:pPr>
            <a:r>
              <a:rPr lang="nb-NO" sz="1200" dirty="0">
                <a:latin typeface="Arial" panose="020B0604020202020204" pitchFamily="34" charset="0"/>
                <a:cs typeface="Arial" panose="020B0604020202020204" pitchFamily="34" charset="0"/>
              </a:rPr>
              <a:t>Oppleve glede over å være ute i naturen</a:t>
            </a:r>
          </a:p>
          <a:p>
            <a:pPr marL="171450" indent="-171450">
              <a:buFont typeface="Wingdings" panose="05000000000000000000" pitchFamily="2" charset="2"/>
              <a:buChar char="q"/>
            </a:pPr>
            <a:r>
              <a:rPr lang="nb-NO" sz="1200" dirty="0">
                <a:latin typeface="Arial" panose="020B0604020202020204" pitchFamily="34" charset="0"/>
                <a:cs typeface="Arial" panose="020B0604020202020204" pitchFamily="34" charset="0"/>
              </a:rPr>
              <a:t>Besøke miljøstasjonen</a:t>
            </a:r>
          </a:p>
          <a:p>
            <a:pPr marL="171450" indent="-171450">
              <a:buFont typeface="Wingdings" panose="05000000000000000000" pitchFamily="2" charset="2"/>
              <a:buChar char="q"/>
            </a:pPr>
            <a:r>
              <a:rPr lang="nb-NO" sz="1200" dirty="0">
                <a:latin typeface="Arial" panose="020B0604020202020204" pitchFamily="34" charset="0"/>
                <a:cs typeface="Arial" panose="020B0604020202020204" pitchFamily="34" charset="0"/>
              </a:rPr>
              <a:t>Fysikk eksperimenter</a:t>
            </a:r>
          </a:p>
          <a:p>
            <a:pPr marL="171450" indent="-171450">
              <a:buFont typeface="Wingdings" panose="05000000000000000000" pitchFamily="2" charset="2"/>
              <a:buChar char="q"/>
            </a:pPr>
            <a:r>
              <a:rPr lang="nb-NO" sz="1200" dirty="0">
                <a:latin typeface="Arial" panose="020B0604020202020204" pitchFamily="34" charset="0"/>
                <a:cs typeface="Arial" panose="020B0604020202020204" pitchFamily="34" charset="0"/>
              </a:rPr>
              <a:t>Undre oss over naturens mangfold</a:t>
            </a:r>
          </a:p>
          <a:p>
            <a:pPr marL="171450" indent="-171450">
              <a:buFont typeface="Arial" panose="020B0604020202020204" pitchFamily="34" charset="0"/>
              <a:buChar char="•"/>
            </a:pPr>
            <a:endParaRPr lang="nb-NO" sz="1200" dirty="0">
              <a:solidFill>
                <a:srgbClr val="FF0000"/>
              </a:solidFill>
              <a:latin typeface="Arial" panose="020B0604020202020204" pitchFamily="34" charset="0"/>
              <a:cs typeface="Arial" panose="020B0604020202020204" pitchFamily="34" charset="0"/>
            </a:endParaRPr>
          </a:p>
          <a:p>
            <a:endParaRPr lang="nb-NO" sz="1400" dirty="0">
              <a:latin typeface="Arial" panose="020B0604020202020204" pitchFamily="34" charset="0"/>
              <a:cs typeface="Arial" panose="020B0604020202020204" pitchFamily="34" charset="0"/>
            </a:endParaRPr>
          </a:p>
          <a:p>
            <a:r>
              <a:rPr lang="nb-NO" sz="1600" b="1" dirty="0">
                <a:latin typeface="Arial" panose="020B0604020202020204" pitchFamily="34" charset="0"/>
                <a:cs typeface="Arial" panose="020B0604020202020204" pitchFamily="34" charset="0"/>
              </a:rPr>
              <a:t>Nærmiljø og samfunn</a:t>
            </a:r>
          </a:p>
          <a:p>
            <a:r>
              <a:rPr lang="nb-NO" sz="1200" dirty="0">
                <a:latin typeface="Arial" panose="020B0604020202020204" pitchFamily="34" charset="0"/>
                <a:cs typeface="Arial" panose="020B0604020202020204" pitchFamily="34" charset="0"/>
              </a:rPr>
              <a:t>Barna skal utforske og oppdage nærmiljøet sitt. De skal få kjennskap til lokale tradisjoner, samfunnstradisjoner og yrker barna kan føle tilhørighet til.</a:t>
            </a:r>
          </a:p>
          <a:p>
            <a:endParaRPr lang="nb-NO" sz="1200" dirty="0">
              <a:latin typeface="Arial" panose="020B0604020202020204" pitchFamily="34" charset="0"/>
              <a:cs typeface="Arial" panose="020B0604020202020204" pitchFamily="34" charset="0"/>
            </a:endParaRPr>
          </a:p>
          <a:p>
            <a:pPr>
              <a:buFont typeface="Wingdings" pitchFamily="2" charset="2"/>
              <a:buChar char="q"/>
            </a:pPr>
            <a:r>
              <a:rPr lang="nb-NO" sz="1200" dirty="0">
                <a:latin typeface="Arial" panose="020B0604020202020204" pitchFamily="34" charset="0"/>
                <a:cs typeface="Arial" panose="020B0604020202020204" pitchFamily="34" charset="0"/>
              </a:rPr>
              <a:t>Barna skal bli kjent på Byhaugen</a:t>
            </a:r>
          </a:p>
          <a:p>
            <a:pPr>
              <a:buFont typeface="Wingdings" pitchFamily="2" charset="2"/>
              <a:buChar char="q"/>
            </a:pPr>
            <a:r>
              <a:rPr lang="nb-NO" sz="1200" dirty="0">
                <a:latin typeface="Arial" panose="020B0604020202020204" pitchFamily="34" charset="0"/>
                <a:cs typeface="Arial" panose="020B0604020202020204" pitchFamily="34" charset="0"/>
              </a:rPr>
              <a:t>De skal lære seg å lytte, forhandle og diskutere og få begynnende kjennskap til menneskerettighetene.</a:t>
            </a:r>
          </a:p>
          <a:p>
            <a:pPr>
              <a:buFont typeface="Wingdings" pitchFamily="2" charset="2"/>
              <a:buChar char="q"/>
            </a:pPr>
            <a:r>
              <a:rPr lang="nb-NO" sz="1200" dirty="0">
                <a:latin typeface="Arial" panose="020B0604020202020204" pitchFamily="34" charset="0"/>
                <a:cs typeface="Arial" panose="020B0604020202020204" pitchFamily="34" charset="0"/>
              </a:rPr>
              <a:t>Bruke nærområdene til korte og lange turer</a:t>
            </a:r>
          </a:p>
          <a:p>
            <a:pPr>
              <a:buFont typeface="Wingdings" pitchFamily="2" charset="2"/>
              <a:buChar char="q"/>
            </a:pPr>
            <a:r>
              <a:rPr lang="nb-NO" sz="1200" dirty="0">
                <a:latin typeface="Arial" panose="020B0604020202020204" pitchFamily="34" charset="0"/>
                <a:cs typeface="Arial" panose="020B0604020202020204" pitchFamily="34" charset="0"/>
              </a:rPr>
              <a:t>Barna skal få medvirke i barnehagens hverdagsliv ut fra sine forutsetninger.</a:t>
            </a:r>
          </a:p>
          <a:p>
            <a:endParaRPr lang="nb-NO" sz="1200" dirty="0"/>
          </a:p>
          <a:p>
            <a:endParaRPr lang="nb-NO" sz="1400" dirty="0"/>
          </a:p>
        </p:txBody>
      </p:sp>
      <p:sp>
        <p:nvSpPr>
          <p:cNvPr id="14" name="TekstSylinder 13"/>
          <p:cNvSpPr txBox="1"/>
          <p:nvPr/>
        </p:nvSpPr>
        <p:spPr>
          <a:xfrm>
            <a:off x="5819592" y="759464"/>
            <a:ext cx="3096344" cy="4462760"/>
          </a:xfrm>
          <a:prstGeom prst="rect">
            <a:avLst/>
          </a:prstGeom>
          <a:noFill/>
        </p:spPr>
        <p:txBody>
          <a:bodyPr wrap="square" rtlCol="0">
            <a:spAutoFit/>
          </a:bodyPr>
          <a:lstStyle/>
          <a:p>
            <a:r>
              <a:rPr lang="nb-NO" sz="1600" b="1" dirty="0">
                <a:latin typeface="Arial" panose="020B0604020202020204" pitchFamily="34" charset="0"/>
                <a:cs typeface="Arial" panose="020B0604020202020204" pitchFamily="34" charset="0"/>
              </a:rPr>
              <a:t>Kommunikasjon, språk og tekst</a:t>
            </a:r>
          </a:p>
          <a:p>
            <a:r>
              <a:rPr lang="nb-NO" sz="1200" dirty="0">
                <a:solidFill>
                  <a:srgbClr val="0070C0"/>
                </a:solidFill>
                <a:latin typeface="Arial" panose="020B0604020202020204" pitchFamily="34" charset="0"/>
                <a:cs typeface="Arial" panose="020B0604020202020204" pitchFamily="34" charset="0"/>
              </a:rPr>
              <a:t>Barna skal få lov til å utforske og utvikle sin språkforståelse, språkkompetanse og et mangfold av ulike kommunikasjonsformer, dialekter og ulike språk. Dette gjør de gjennom rim, regler sanger, litteratur og tekster. Barnehagen skal stimulere til språklig nysgjerrighet, bevissthet og utvikling. De skal bli møtt av lyttende og anerkjennende voksne. Denne gjør vi gjennom å sette ord på følelser, vi synger, dramatiserer, leser bøker, opptrer og har samtaler om det barna er opptatt av.</a:t>
            </a:r>
          </a:p>
          <a:p>
            <a:endParaRPr lang="nb-NO" sz="1200" dirty="0">
              <a:solidFill>
                <a:srgbClr val="0070C0"/>
              </a:solidFill>
              <a:latin typeface="Arial" panose="020B0604020202020204" pitchFamily="34" charset="0"/>
              <a:cs typeface="Arial" panose="020B0604020202020204" pitchFamily="34" charset="0"/>
            </a:endParaRPr>
          </a:p>
          <a:p>
            <a:pPr>
              <a:buFont typeface="Wingdings" pitchFamily="2" charset="2"/>
              <a:buChar char="q"/>
            </a:pPr>
            <a:r>
              <a:rPr lang="nb-NO" sz="1200" dirty="0">
                <a:solidFill>
                  <a:srgbClr val="0070C0"/>
                </a:solidFill>
                <a:latin typeface="Arial" panose="020B0604020202020204" pitchFamily="34" charset="0"/>
                <a:cs typeface="Arial" panose="020B0604020202020204" pitchFamily="34" charset="0"/>
              </a:rPr>
              <a:t> Minst 3 språksamlinger i uken</a:t>
            </a:r>
          </a:p>
          <a:p>
            <a:pPr>
              <a:buFont typeface="Wingdings" pitchFamily="2" charset="2"/>
              <a:buChar char="q"/>
            </a:pPr>
            <a:r>
              <a:rPr lang="nb-NO" sz="1200" dirty="0">
                <a:solidFill>
                  <a:srgbClr val="0070C0"/>
                </a:solidFill>
                <a:latin typeface="Arial" panose="020B0604020202020204" pitchFamily="34" charset="0"/>
                <a:cs typeface="Arial" panose="020B0604020202020204" pitchFamily="34" charset="0"/>
              </a:rPr>
              <a:t>Bruke konkreter – visualisere</a:t>
            </a:r>
          </a:p>
          <a:p>
            <a:pPr>
              <a:buFont typeface="Wingdings" pitchFamily="2" charset="2"/>
              <a:buChar char="q"/>
            </a:pPr>
            <a:r>
              <a:rPr lang="nb-NO" sz="1200" dirty="0">
                <a:solidFill>
                  <a:srgbClr val="0070C0"/>
                </a:solidFill>
                <a:latin typeface="Arial" panose="020B0604020202020204" pitchFamily="34" charset="0"/>
                <a:cs typeface="Arial" panose="020B0604020202020204" pitchFamily="34" charset="0"/>
              </a:rPr>
              <a:t>Tekstskaping</a:t>
            </a:r>
          </a:p>
          <a:p>
            <a:pPr>
              <a:buFont typeface="Wingdings" pitchFamily="2" charset="2"/>
              <a:buChar char="q"/>
            </a:pPr>
            <a:r>
              <a:rPr lang="nb-NO" sz="1200" dirty="0">
                <a:solidFill>
                  <a:srgbClr val="0070C0"/>
                </a:solidFill>
                <a:latin typeface="Arial" panose="020B0604020202020204" pitchFamily="34" charset="0"/>
                <a:cs typeface="Arial" panose="020B0604020202020204" pitchFamily="34" charset="0"/>
              </a:rPr>
              <a:t>Barna skal få kjennskap til ulike tekster som rim, regler og eventyr.</a:t>
            </a:r>
          </a:p>
          <a:p>
            <a:endParaRPr lang="nb-NO" sz="1200" dirty="0">
              <a:solidFill>
                <a:schemeClr val="accent1">
                  <a:lumMod val="75000"/>
                </a:schemeClr>
              </a:solidFill>
              <a:cs typeface="Arial" pitchFamily="34" charset="0"/>
            </a:endParaRPr>
          </a:p>
          <a:p>
            <a:pPr>
              <a:buFont typeface="Wingdings" pitchFamily="2" charset="2"/>
              <a:buChar char="q"/>
            </a:pPr>
            <a:endParaRPr lang="nb-NO" sz="1200" dirty="0">
              <a:solidFill>
                <a:schemeClr val="accent1">
                  <a:lumMod val="75000"/>
                </a:schemeClr>
              </a:solidFill>
              <a:cs typeface="Arial" pitchFamily="34" charset="0"/>
            </a:endParaRPr>
          </a:p>
          <a:p>
            <a:r>
              <a:rPr lang="nb-NO" sz="1200" dirty="0">
                <a:solidFill>
                  <a:schemeClr val="accent1">
                    <a:lumMod val="75000"/>
                  </a:schemeClr>
                </a:solidFill>
                <a:cs typeface="Arial" pitchFamily="34" charset="0"/>
              </a:rPr>
              <a:t> </a:t>
            </a:r>
          </a:p>
        </p:txBody>
      </p:sp>
      <p:pic>
        <p:nvPicPr>
          <p:cNvPr id="16" name="Bilde 15">
            <a:extLst>
              <a:ext uri="{FF2B5EF4-FFF2-40B4-BE49-F238E27FC236}">
                <a16:creationId xmlns:a16="http://schemas.microsoft.com/office/drawing/2014/main" id="{CA167BBF-3DB0-416B-910F-3C2A96244E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870" y="5346223"/>
            <a:ext cx="1690941" cy="1268206"/>
          </a:xfrm>
          <a:prstGeom prst="rect">
            <a:avLst/>
          </a:prstGeom>
        </p:spPr>
      </p:pic>
      <p:pic>
        <p:nvPicPr>
          <p:cNvPr id="18" name="Bilde 17">
            <a:extLst>
              <a:ext uri="{FF2B5EF4-FFF2-40B4-BE49-F238E27FC236}">
                <a16:creationId xmlns:a16="http://schemas.microsoft.com/office/drawing/2014/main" id="{EE5A2979-D775-4232-B6C2-922A6C1B46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6646" y="4740532"/>
            <a:ext cx="2171733" cy="16288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a:xfrm flipV="1">
            <a:off x="457200" y="-315416"/>
            <a:ext cx="8229600" cy="144016"/>
          </a:xfrm>
        </p:spPr>
        <p:txBody>
          <a:bodyPr>
            <a:normAutofit fontScale="90000"/>
          </a:bodyPr>
          <a:lstStyle/>
          <a:p>
            <a:r>
              <a:rPr lang="nb-NO" dirty="0"/>
              <a:t>+</a:t>
            </a:r>
          </a:p>
        </p:txBody>
      </p:sp>
      <p:sp>
        <p:nvSpPr>
          <p:cNvPr id="6" name="Plassholder for tekst 5"/>
          <p:cNvSpPr>
            <a:spLocks noGrp="1"/>
          </p:cNvSpPr>
          <p:nvPr>
            <p:ph type="body" idx="1"/>
          </p:nvPr>
        </p:nvSpPr>
        <p:spPr>
          <a:xfrm>
            <a:off x="442372" y="557909"/>
            <a:ext cx="4040188" cy="576063"/>
          </a:xfrm>
        </p:spPr>
        <p:txBody>
          <a:bodyPr>
            <a:normAutofit/>
          </a:bodyPr>
          <a:lstStyle/>
          <a:p>
            <a:pPr algn="ctr"/>
            <a:r>
              <a:rPr lang="nb-NO" dirty="0">
                <a:latin typeface="+mj-lt"/>
                <a:cs typeface="Arial" pitchFamily="34" charset="0"/>
              </a:rPr>
              <a:t>     </a:t>
            </a:r>
            <a:r>
              <a:rPr lang="nb-NO" dirty="0">
                <a:latin typeface="Arial" panose="020B0604020202020204" pitchFamily="34" charset="0"/>
                <a:cs typeface="Arial" panose="020B0604020202020204" pitchFamily="34" charset="0"/>
              </a:rPr>
              <a:t>Sosial kompetanse</a:t>
            </a:r>
          </a:p>
        </p:txBody>
      </p:sp>
      <p:sp>
        <p:nvSpPr>
          <p:cNvPr id="3" name="Plassholder for innhold 2"/>
          <p:cNvSpPr>
            <a:spLocks noGrp="1"/>
          </p:cNvSpPr>
          <p:nvPr>
            <p:ph sz="half" idx="2"/>
          </p:nvPr>
        </p:nvSpPr>
        <p:spPr>
          <a:xfrm>
            <a:off x="507834" y="1052736"/>
            <a:ext cx="4280190" cy="5472608"/>
          </a:xfrm>
        </p:spPr>
        <p:txBody>
          <a:bodyPr>
            <a:normAutofit fontScale="25000" lnSpcReduction="20000"/>
          </a:bodyPr>
          <a:lstStyle/>
          <a:p>
            <a:pPr marL="0" indent="0">
              <a:lnSpc>
                <a:spcPct val="120000"/>
              </a:lnSpc>
              <a:buNone/>
            </a:pPr>
            <a:r>
              <a:rPr lang="nb-NO" sz="4000" b="1" dirty="0">
                <a:solidFill>
                  <a:schemeClr val="tx1"/>
                </a:solidFill>
                <a:latin typeface="Arial" panose="020B0604020202020204" pitchFamily="34" charset="0"/>
                <a:cs typeface="Arial" panose="020B0604020202020204" pitchFamily="34" charset="0"/>
              </a:rPr>
              <a:t>Barnehagen skal fremme vennskap og fellesskap  - sosial kompetanse</a:t>
            </a:r>
          </a:p>
          <a:p>
            <a:pPr marL="0" indent="0">
              <a:lnSpc>
                <a:spcPct val="120000"/>
              </a:lnSpc>
              <a:buNone/>
            </a:pPr>
            <a:r>
              <a:rPr lang="nb-NO" sz="4000" dirty="0">
                <a:solidFill>
                  <a:schemeClr val="tx1"/>
                </a:solidFill>
                <a:latin typeface="Arial" panose="020B0604020202020204" pitchFamily="34" charset="0"/>
                <a:cs typeface="Arial" panose="020B0604020202020204" pitchFamily="34" charset="0"/>
              </a:rPr>
              <a:t>Sosial kompetanse er en forutsetning for å fungere godt sammen med andre, og omfatter ferdigheter, kunnskaper og holdninger som utvikles gjennom sosialt samspill. I barnehagen skal alle barn kunne erfare å være betydningsfulle for fellesskapet og å være i positivt samspill med barn og voksne. Barnehagen skal aktivt legge til rette for utvikling av vennskap og sosialt fellesskap. Barnas selvfølelse skal støttes, samtidig som de skal få hjelp til å mestre balansen mellom å ivareta egne behov og det å ta hensyn til andres behov. Vi har fokus på empati, selvkontroll, lek og glede og humor.</a:t>
            </a:r>
            <a:endParaRPr lang="nb-NO" sz="4400" dirty="0">
              <a:solidFill>
                <a:schemeClr val="tx1"/>
              </a:solidFill>
              <a:latin typeface="Arial" panose="020B0604020202020204" pitchFamily="34" charset="0"/>
              <a:cs typeface="Arial" panose="020B0604020202020204" pitchFamily="34" charset="0"/>
            </a:endParaRPr>
          </a:p>
          <a:p>
            <a:pPr marL="0" indent="0">
              <a:lnSpc>
                <a:spcPct val="120000"/>
              </a:lnSpc>
              <a:buNone/>
            </a:pPr>
            <a:r>
              <a:rPr lang="nb-NO" sz="4000" b="1" u="sng" dirty="0">
                <a:solidFill>
                  <a:schemeClr val="tx1"/>
                </a:solidFill>
                <a:latin typeface="Arial" panose="020B0604020202020204" pitchFamily="34" charset="0"/>
                <a:cs typeface="Arial" panose="020B0604020202020204" pitchFamily="34" charset="0"/>
              </a:rPr>
              <a:t>Personalet skal:</a:t>
            </a:r>
          </a:p>
          <a:p>
            <a:pPr marL="360000" indent="-360000">
              <a:lnSpc>
                <a:spcPct val="120000"/>
              </a:lnSpc>
              <a:buFont typeface="Wingdings" panose="05000000000000000000" pitchFamily="2" charset="2"/>
              <a:buChar char="q"/>
            </a:pPr>
            <a:r>
              <a:rPr lang="nb-NO" sz="4000" dirty="0">
                <a:latin typeface="Arial" panose="020B0604020202020204" pitchFamily="34" charset="0"/>
                <a:cs typeface="Arial" panose="020B0604020202020204" pitchFamily="34" charset="0"/>
              </a:rPr>
              <a:t>støtte barnas initiativ til samspill og bidra til at alle har en venn</a:t>
            </a:r>
          </a:p>
          <a:p>
            <a:pPr marL="360000" indent="-360000">
              <a:lnSpc>
                <a:spcPct val="120000"/>
              </a:lnSpc>
              <a:buFont typeface="Wingdings" panose="05000000000000000000" pitchFamily="2" charset="2"/>
              <a:buChar char="q"/>
            </a:pPr>
            <a:r>
              <a:rPr lang="nb-NO" sz="4000" dirty="0">
                <a:solidFill>
                  <a:srgbClr val="0070C0"/>
                </a:solidFill>
                <a:latin typeface="Arial" panose="020B0604020202020204" pitchFamily="34" charset="0"/>
                <a:cs typeface="Arial" panose="020B0604020202020204" pitchFamily="34" charset="0"/>
              </a:rPr>
              <a:t>Invitere barna til å utforme normer for samhandling i fellesskap.</a:t>
            </a:r>
          </a:p>
          <a:p>
            <a:pPr marL="360000" indent="-360000">
              <a:lnSpc>
                <a:spcPct val="120000"/>
              </a:lnSpc>
              <a:buFont typeface="Wingdings" panose="05000000000000000000" pitchFamily="2" charset="2"/>
              <a:buChar char="q"/>
            </a:pPr>
            <a:r>
              <a:rPr lang="nb-NO" sz="4000" dirty="0">
                <a:solidFill>
                  <a:srgbClr val="0070C0"/>
                </a:solidFill>
                <a:latin typeface="Arial" panose="020B0604020202020204" pitchFamily="34" charset="0"/>
                <a:cs typeface="Arial" panose="020B0604020202020204" pitchFamily="34" charset="0"/>
              </a:rPr>
              <a:t>støtte barna </a:t>
            </a:r>
            <a:r>
              <a:rPr lang="nb-NO" sz="4000" dirty="0">
                <a:latin typeface="Arial" panose="020B0604020202020204" pitchFamily="34" charset="0"/>
                <a:cs typeface="Arial" panose="020B0604020202020204" pitchFamily="34" charset="0"/>
              </a:rPr>
              <a:t>i å ta andres perspektiv, se en sak fra flere synsvinkler og reflektere over egne og andres følelser, opplevelser og meninger.</a:t>
            </a:r>
          </a:p>
          <a:p>
            <a:pPr marL="360000" indent="-360000">
              <a:lnSpc>
                <a:spcPct val="120000"/>
              </a:lnSpc>
              <a:buFont typeface="Wingdings" panose="05000000000000000000" pitchFamily="2" charset="2"/>
              <a:buChar char="q"/>
            </a:pPr>
            <a:r>
              <a:rPr lang="nb-NO" sz="4000" dirty="0">
                <a:latin typeface="Arial" panose="020B0604020202020204" pitchFamily="34" charset="0"/>
                <a:cs typeface="Arial" panose="020B0604020202020204" pitchFamily="34" charset="0"/>
              </a:rPr>
              <a:t>forebygge, stoppe og følge opp diskriminering, utestenging, mobbing, krenkelser og uheldige samspillsmønstre.</a:t>
            </a:r>
            <a:endParaRPr lang="nb-NO" sz="4000" dirty="0">
              <a:solidFill>
                <a:schemeClr val="tx1"/>
              </a:solidFill>
              <a:latin typeface="Arial" panose="020B0604020202020204" pitchFamily="34" charset="0"/>
              <a:cs typeface="Arial" panose="020B0604020202020204" pitchFamily="34" charset="0"/>
            </a:endParaRPr>
          </a:p>
          <a:p>
            <a:pPr marL="0" indent="0">
              <a:lnSpc>
                <a:spcPct val="120000"/>
              </a:lnSpc>
              <a:buNone/>
            </a:pPr>
            <a:r>
              <a:rPr lang="nb-NO" sz="4000" b="1" u="sng" dirty="0">
                <a:solidFill>
                  <a:schemeClr val="tx1"/>
                </a:solidFill>
                <a:latin typeface="Arial" panose="020B0604020202020204" pitchFamily="34" charset="0"/>
                <a:cs typeface="Arial" panose="020B0604020202020204" pitchFamily="34" charset="0"/>
              </a:rPr>
              <a:t>Barna skal:</a:t>
            </a:r>
          </a:p>
          <a:p>
            <a:pPr>
              <a:lnSpc>
                <a:spcPct val="120000"/>
              </a:lnSpc>
              <a:buFont typeface="Wingdings" panose="05000000000000000000" pitchFamily="2" charset="2"/>
              <a:buChar char="q"/>
            </a:pPr>
            <a:r>
              <a:rPr lang="nb-NO" sz="4000" dirty="0">
                <a:latin typeface="Arial" panose="020B0604020202020204" pitchFamily="34" charset="0"/>
                <a:cs typeface="Arial" panose="020B0604020202020204" pitchFamily="34" charset="0"/>
              </a:rPr>
              <a:t>        oppleve vennskap – være en venn og hvordan å beholde venner.</a:t>
            </a:r>
          </a:p>
          <a:p>
            <a:pPr>
              <a:lnSpc>
                <a:spcPct val="120000"/>
              </a:lnSpc>
              <a:buFont typeface="Wingdings" panose="05000000000000000000" pitchFamily="2" charset="2"/>
              <a:buChar char="q"/>
            </a:pPr>
            <a:r>
              <a:rPr lang="nb-NO" sz="4000" dirty="0">
                <a:latin typeface="Arial" panose="020B0604020202020204" pitchFamily="34" charset="0"/>
                <a:cs typeface="Arial" panose="020B0604020202020204" pitchFamily="34" charset="0"/>
              </a:rPr>
              <a:t>        oppleve lek i ulike sosiale miljøer</a:t>
            </a:r>
          </a:p>
          <a:p>
            <a:pPr>
              <a:lnSpc>
                <a:spcPct val="120000"/>
              </a:lnSpc>
              <a:buFont typeface="Wingdings" panose="05000000000000000000" pitchFamily="2" charset="2"/>
              <a:buChar char="q"/>
            </a:pPr>
            <a:r>
              <a:rPr lang="nb-NO" sz="4000" dirty="0">
                <a:latin typeface="Arial" panose="020B0604020202020204" pitchFamily="34" charset="0"/>
                <a:cs typeface="Arial" panose="020B0604020202020204" pitchFamily="34" charset="0"/>
              </a:rPr>
              <a:t>        lære å sette egne grenser og  respektere andres grenser og</a:t>
            </a:r>
          </a:p>
          <a:p>
            <a:pPr>
              <a:lnSpc>
                <a:spcPct val="120000"/>
              </a:lnSpc>
              <a:buFont typeface="Wingdings" panose="05000000000000000000" pitchFamily="2" charset="2"/>
              <a:buChar char="q"/>
            </a:pPr>
            <a:r>
              <a:rPr lang="nb-NO" sz="4000" dirty="0">
                <a:latin typeface="Arial" panose="020B0604020202020204" pitchFamily="34" charset="0"/>
                <a:cs typeface="Arial" panose="020B0604020202020204" pitchFamily="34" charset="0"/>
              </a:rPr>
              <a:t>        lære å finne løsninger i konfliktsituasjoner</a:t>
            </a:r>
          </a:p>
          <a:p>
            <a:pPr marL="0" indent="0">
              <a:lnSpc>
                <a:spcPct val="120000"/>
              </a:lnSpc>
              <a:buNone/>
            </a:pPr>
            <a:endParaRPr lang="nb-NO" sz="3600" dirty="0"/>
          </a:p>
          <a:p>
            <a:pPr>
              <a:lnSpc>
                <a:spcPct val="120000"/>
              </a:lnSpc>
              <a:buNone/>
            </a:pPr>
            <a:endParaRPr lang="nb-NO" sz="3600" dirty="0">
              <a:cs typeface="Arial" pitchFamily="34" charset="0"/>
            </a:endParaRPr>
          </a:p>
          <a:p>
            <a:pPr>
              <a:buNone/>
            </a:pPr>
            <a:r>
              <a:rPr lang="nb-NO" sz="3600" dirty="0">
                <a:cs typeface="Arial" pitchFamily="34" charset="0"/>
              </a:rPr>
              <a:t>			</a:t>
            </a:r>
          </a:p>
          <a:p>
            <a:pPr>
              <a:buNone/>
            </a:pPr>
            <a:r>
              <a:rPr lang="nb-NO" sz="3600" dirty="0">
                <a:cs typeface="Arial" pitchFamily="34" charset="0"/>
              </a:rPr>
              <a:t>				</a:t>
            </a:r>
          </a:p>
          <a:p>
            <a:pPr>
              <a:buNone/>
            </a:pPr>
            <a:endParaRPr lang="nb-NO" sz="1400" i="1" dirty="0">
              <a:cs typeface="Arial" pitchFamily="34" charset="0"/>
            </a:endParaRPr>
          </a:p>
          <a:p>
            <a:pPr>
              <a:buNone/>
            </a:pPr>
            <a:endParaRPr lang="nb-NO" sz="1400" i="1" dirty="0">
              <a:cs typeface="Arial" pitchFamily="34" charset="0"/>
            </a:endParaRPr>
          </a:p>
          <a:p>
            <a:pPr>
              <a:buNone/>
            </a:pPr>
            <a:r>
              <a:rPr lang="nb-NO" sz="1400" i="1" dirty="0">
                <a:cs typeface="Arial" pitchFamily="34" charset="0"/>
              </a:rPr>
              <a:t>				</a:t>
            </a:r>
            <a:endParaRPr lang="nb-NO" sz="1400" dirty="0"/>
          </a:p>
          <a:p>
            <a:pPr>
              <a:buNone/>
            </a:pPr>
            <a:r>
              <a:rPr lang="nb-NO" sz="1400" dirty="0"/>
              <a:t>	</a:t>
            </a:r>
          </a:p>
        </p:txBody>
      </p:sp>
      <p:sp>
        <p:nvSpPr>
          <p:cNvPr id="7" name="Plassholder for tekst 6"/>
          <p:cNvSpPr>
            <a:spLocks noGrp="1"/>
          </p:cNvSpPr>
          <p:nvPr>
            <p:ph type="body" sz="quarter" idx="3"/>
          </p:nvPr>
        </p:nvSpPr>
        <p:spPr>
          <a:xfrm>
            <a:off x="4860032" y="556341"/>
            <a:ext cx="3754760" cy="576063"/>
          </a:xfrm>
        </p:spPr>
        <p:txBody>
          <a:bodyPr>
            <a:normAutofit/>
          </a:bodyPr>
          <a:lstStyle/>
          <a:p>
            <a:pPr algn="ctr"/>
            <a:r>
              <a:rPr lang="nb-NO" dirty="0">
                <a:latin typeface="Arial" panose="020B0604020202020204" pitchFamily="34" charset="0"/>
                <a:cs typeface="Arial" panose="020B0604020202020204" pitchFamily="34" charset="0"/>
              </a:rPr>
              <a:t>Foreldresamarbeid</a:t>
            </a:r>
          </a:p>
        </p:txBody>
      </p:sp>
      <p:sp>
        <p:nvSpPr>
          <p:cNvPr id="4" name="Plassholder for innhold 3"/>
          <p:cNvSpPr>
            <a:spLocks noGrp="1"/>
          </p:cNvSpPr>
          <p:nvPr>
            <p:ph sz="quarter" idx="4"/>
          </p:nvPr>
        </p:nvSpPr>
        <p:spPr>
          <a:xfrm>
            <a:off x="4645025" y="1124744"/>
            <a:ext cx="4041775" cy="6021288"/>
          </a:xfrm>
        </p:spPr>
        <p:txBody>
          <a:bodyPr>
            <a:normAutofit fontScale="70000" lnSpcReduction="20000"/>
          </a:bodyPr>
          <a:lstStyle/>
          <a:p>
            <a:pPr>
              <a:lnSpc>
                <a:spcPct val="120000"/>
              </a:lnSpc>
              <a:buNone/>
            </a:pPr>
            <a:r>
              <a:rPr lang="nb-NO" dirty="0"/>
              <a:t>	</a:t>
            </a:r>
            <a:r>
              <a:rPr lang="nb-NO" sz="1700" dirty="0">
                <a:solidFill>
                  <a:srgbClr val="0070C0"/>
                </a:solidFill>
                <a:latin typeface="Arial" panose="020B0604020202020204" pitchFamily="34" charset="0"/>
                <a:cs typeface="Arial" panose="020B0604020202020204" pitchFamily="34" charset="0"/>
              </a:rPr>
              <a:t>Foreldrene og barnehagens personal har et felles ansvar for barns trivsel og utvikling. Det daglige samarbeidet mellom hjem og barnehage må bygge på gjensidig åpenhet,  tillit og respekt. Med samarbeid menes den daglige utvekslingen av informasjon om barnet for å kunne tilrettelegge best mulig. Trygge foreldre gir trygge barn.</a:t>
            </a:r>
          </a:p>
          <a:p>
            <a:pPr>
              <a:lnSpc>
                <a:spcPct val="120000"/>
              </a:lnSpc>
              <a:buNone/>
            </a:pPr>
            <a:r>
              <a:rPr lang="nb-NO" sz="1700" b="1" dirty="0">
                <a:solidFill>
                  <a:schemeClr val="tx1"/>
                </a:solidFill>
                <a:latin typeface="Arial" panose="020B0604020202020204" pitchFamily="34" charset="0"/>
                <a:cs typeface="Arial" panose="020B0604020202020204" pitchFamily="34" charset="0"/>
              </a:rPr>
              <a:t>	</a:t>
            </a:r>
            <a:r>
              <a:rPr lang="nb-NO" sz="1700" b="1" u="sng" dirty="0">
                <a:solidFill>
                  <a:schemeClr val="tx1"/>
                </a:solidFill>
                <a:latin typeface="Arial" panose="020B0604020202020204" pitchFamily="34" charset="0"/>
                <a:cs typeface="Arial" panose="020B0604020202020204" pitchFamily="34" charset="0"/>
              </a:rPr>
              <a:t>Samarbeidsutvalg (SU): </a:t>
            </a:r>
            <a:endParaRPr lang="nb-NO" sz="1700" b="1" u="sng" dirty="0">
              <a:latin typeface="Arial" panose="020B0604020202020204" pitchFamily="34" charset="0"/>
              <a:cs typeface="Arial" panose="020B0604020202020204" pitchFamily="34" charset="0"/>
            </a:endParaRPr>
          </a:p>
          <a:p>
            <a:pPr>
              <a:lnSpc>
                <a:spcPct val="120000"/>
              </a:lnSpc>
              <a:buNone/>
            </a:pPr>
            <a:r>
              <a:rPr lang="nb-NO" sz="1700" dirty="0">
                <a:latin typeface="Arial" panose="020B0604020202020204" pitchFamily="34" charset="0"/>
                <a:cs typeface="Arial" panose="020B0604020202020204" pitchFamily="34" charset="0"/>
              </a:rPr>
              <a:t>	SU består av en forelder og en ansatt fra hver avdeling og styrer. Det er møter etter behov og alle foreldre kan melde saker. SU har også ansvar for sommerfest og vinterfest i samarbeid med personalet.</a:t>
            </a:r>
          </a:p>
          <a:p>
            <a:pPr>
              <a:lnSpc>
                <a:spcPct val="120000"/>
              </a:lnSpc>
              <a:buNone/>
            </a:pPr>
            <a:r>
              <a:rPr lang="nb-NO" sz="1700" dirty="0">
                <a:latin typeface="Arial" panose="020B0604020202020204" pitchFamily="34" charset="0"/>
                <a:cs typeface="Arial" panose="020B0604020202020204" pitchFamily="34" charset="0"/>
              </a:rPr>
              <a:t>	</a:t>
            </a:r>
            <a:r>
              <a:rPr lang="nb-NO" sz="1700" b="1" u="sng" dirty="0">
                <a:solidFill>
                  <a:schemeClr val="tx1"/>
                </a:solidFill>
                <a:latin typeface="Arial" panose="020B0604020202020204" pitchFamily="34" charset="0"/>
                <a:cs typeface="Arial" panose="020B0604020202020204" pitchFamily="34" charset="0"/>
              </a:rPr>
              <a:t>Foreldresamtaler/møter:</a:t>
            </a:r>
          </a:p>
          <a:p>
            <a:pPr>
              <a:lnSpc>
                <a:spcPct val="120000"/>
              </a:lnSpc>
              <a:buNone/>
            </a:pPr>
            <a:r>
              <a:rPr lang="nb-NO" sz="1700" dirty="0">
                <a:latin typeface="Arial" panose="020B0604020202020204" pitchFamily="34" charset="0"/>
                <a:cs typeface="Arial" panose="020B0604020202020204" pitchFamily="34" charset="0"/>
              </a:rPr>
              <a:t>	</a:t>
            </a:r>
            <a:r>
              <a:rPr lang="nb-NO" sz="1700" dirty="0">
                <a:solidFill>
                  <a:srgbClr val="0070C0"/>
                </a:solidFill>
                <a:latin typeface="Arial" panose="020B0604020202020204" pitchFamily="34" charset="0"/>
                <a:cs typeface="Arial" panose="020B0604020202020204" pitchFamily="34" charset="0"/>
              </a:rPr>
              <a:t>Vi tilbyr to foreldresamtaler i året. Samtaler utenom disse etter behov/ønske. Det </a:t>
            </a:r>
            <a:r>
              <a:rPr lang="nb-NO" sz="1700" dirty="0">
                <a:latin typeface="Arial" panose="020B0604020202020204" pitchFamily="34" charset="0"/>
                <a:cs typeface="Arial" panose="020B0604020202020204" pitchFamily="34" charset="0"/>
              </a:rPr>
              <a:t>arrangeres et foreldremøte på høsten med ulike tema. Foreldremøte  for nye foreldre i mai/juni. </a:t>
            </a:r>
          </a:p>
          <a:p>
            <a:pPr>
              <a:lnSpc>
                <a:spcPct val="120000"/>
              </a:lnSpc>
              <a:buNone/>
            </a:pPr>
            <a:r>
              <a:rPr lang="nb-NO" sz="1700" dirty="0">
                <a:latin typeface="Arial" panose="020B0604020202020204" pitchFamily="34" charset="0"/>
                <a:cs typeface="Arial" panose="020B0604020202020204" pitchFamily="34" charset="0"/>
              </a:rPr>
              <a:t>	</a:t>
            </a:r>
            <a:r>
              <a:rPr lang="nb-NO" sz="1700" b="1" u="sng" dirty="0">
                <a:solidFill>
                  <a:schemeClr val="tx1"/>
                </a:solidFill>
                <a:latin typeface="Arial" panose="020B0604020202020204" pitchFamily="34" charset="0"/>
                <a:cs typeface="Arial" panose="020B0604020202020204" pitchFamily="34" charset="0"/>
              </a:rPr>
              <a:t>Dugnad:</a:t>
            </a:r>
          </a:p>
          <a:p>
            <a:pPr>
              <a:lnSpc>
                <a:spcPct val="120000"/>
              </a:lnSpc>
              <a:buNone/>
            </a:pPr>
            <a:r>
              <a:rPr lang="nb-NO" sz="1700" dirty="0">
                <a:latin typeface="Arial" panose="020B0604020202020204" pitchFamily="34" charset="0"/>
                <a:cs typeface="Arial" panose="020B0604020202020204" pitchFamily="34" charset="0"/>
              </a:rPr>
              <a:t>	Det er dugnad to ganger per år for alle andelseiere, en på høsten og en på våren. Man deltar 2 timer for ett barn og 3 timer dersom man har to eller flere barn. Alternativt kan man betale kr. 1000 for ikke å delta pr. dugnad, men vi ønsker at flest mulig deltar.</a:t>
            </a:r>
          </a:p>
          <a:p>
            <a:pPr>
              <a:lnSpc>
                <a:spcPct val="120000"/>
              </a:lnSpc>
              <a:buNone/>
            </a:pPr>
            <a:endParaRPr lang="nb-NO" sz="2000" dirty="0">
              <a:cs typeface="Arial" pitchFamily="34" charset="0"/>
            </a:endParaRPr>
          </a:p>
          <a:p>
            <a:pPr>
              <a:lnSpc>
                <a:spcPct val="120000"/>
              </a:lnSpc>
              <a:buNone/>
            </a:pPr>
            <a:r>
              <a:rPr lang="nb-NO" sz="2000" dirty="0">
                <a:cs typeface="Arial" pitchFamily="34" charset="0"/>
              </a:rPr>
              <a:t>	</a:t>
            </a:r>
          </a:p>
        </p:txBody>
      </p:sp>
      <p:sp>
        <p:nvSpPr>
          <p:cNvPr id="8" name="Plassholder for bunntekst 7"/>
          <p:cNvSpPr>
            <a:spLocks noGrp="1"/>
          </p:cNvSpPr>
          <p:nvPr>
            <p:ph type="ftr" sz="quarter" idx="11"/>
          </p:nvPr>
        </p:nvSpPr>
        <p:spPr>
          <a:xfrm>
            <a:off x="2802834" y="6329441"/>
            <a:ext cx="3538331" cy="365125"/>
          </a:xfrm>
        </p:spPr>
        <p:txBody>
          <a:bodyPr/>
          <a:lstStyle/>
          <a:p>
            <a:r>
              <a:rPr lang="nb-NO" dirty="0">
                <a:solidFill>
                  <a:schemeClr val="tx1"/>
                </a:solidFill>
              </a:rPr>
              <a:t>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469776" y="274325"/>
            <a:ext cx="8217024" cy="648071"/>
          </a:xfrm>
        </p:spPr>
        <p:txBody>
          <a:bodyPr>
            <a:normAutofit/>
          </a:bodyPr>
          <a:lstStyle/>
          <a:p>
            <a:r>
              <a:rPr lang="nb-NO" sz="3600" dirty="0">
                <a:latin typeface="Arial" panose="020B0604020202020204" pitchFamily="34" charset="0"/>
                <a:cs typeface="Arial" panose="020B0604020202020204" pitchFamily="34" charset="0"/>
              </a:rPr>
              <a:t>August</a:t>
            </a:r>
          </a:p>
        </p:txBody>
      </p:sp>
      <p:sp>
        <p:nvSpPr>
          <p:cNvPr id="5" name="Undertittel 4"/>
          <p:cNvSpPr>
            <a:spLocks noGrp="1"/>
          </p:cNvSpPr>
          <p:nvPr>
            <p:ph type="subTitle" idx="1"/>
          </p:nvPr>
        </p:nvSpPr>
        <p:spPr>
          <a:xfrm>
            <a:off x="323528" y="6093296"/>
            <a:ext cx="9144000" cy="620688"/>
          </a:xfrm>
        </p:spPr>
        <p:txBody>
          <a:bodyPr>
            <a:normAutofit/>
          </a:bodyPr>
          <a:lstStyle/>
          <a:p>
            <a:pPr algn="l"/>
            <a:r>
              <a:rPr lang="nb-NO" sz="800" dirty="0">
                <a:solidFill>
                  <a:schemeClr val="tx1"/>
                </a:solidFill>
              </a:rPr>
              <a:t>	Kontoret     51566611/91146185		Naturgruppa   90294320	Tusenfryd    48953856		post@byhaugen-barnehage.no</a:t>
            </a:r>
          </a:p>
          <a:p>
            <a:pPr algn="l"/>
            <a:r>
              <a:rPr lang="nb-NO" sz="800" dirty="0">
                <a:solidFill>
                  <a:schemeClr val="tx1"/>
                </a:solidFill>
              </a:rPr>
              <a:t>	Rødkløver   48953607		Hvitveis            48944046	Blåklokke     48942953		www.byhaugen-barnehage.no</a:t>
            </a:r>
          </a:p>
        </p:txBody>
      </p:sp>
      <p:graphicFrame>
        <p:nvGraphicFramePr>
          <p:cNvPr id="4" name="Plassholder for innhold 3"/>
          <p:cNvGraphicFramePr>
            <a:graphicFrameLocks noGrp="1"/>
          </p:cNvGraphicFramePr>
          <p:nvPr>
            <p:ph idx="4294967295"/>
            <p:extLst>
              <p:ext uri="{D42A27DB-BD31-4B8C-83A1-F6EECF244321}">
                <p14:modId xmlns:p14="http://schemas.microsoft.com/office/powerpoint/2010/main" val="2080745463"/>
              </p:ext>
            </p:extLst>
          </p:nvPr>
        </p:nvGraphicFramePr>
        <p:xfrm>
          <a:off x="469776" y="844567"/>
          <a:ext cx="8229600" cy="5095800"/>
        </p:xfrm>
        <a:graphic>
          <a:graphicData uri="http://schemas.openxmlformats.org/drawingml/2006/table">
            <a:tbl>
              <a:tblPr firstRow="1" bandRow="1">
                <a:tableStyleId>{073A0DAA-6AF3-43AB-8588-CEC1D06C72B9}</a:tableStyleId>
              </a:tblPr>
              <a:tblGrid>
                <a:gridCol w="432048">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gridCol w="1234480">
                  <a:extLst>
                    <a:ext uri="{9D8B030D-6E8A-4147-A177-3AD203B41FA5}">
                      <a16:colId xmlns:a16="http://schemas.microsoft.com/office/drawing/2014/main" val="20003"/>
                    </a:ext>
                  </a:extLst>
                </a:gridCol>
                <a:gridCol w="1296144">
                  <a:extLst>
                    <a:ext uri="{9D8B030D-6E8A-4147-A177-3AD203B41FA5}">
                      <a16:colId xmlns:a16="http://schemas.microsoft.com/office/drawing/2014/main" val="20004"/>
                    </a:ext>
                  </a:extLst>
                </a:gridCol>
                <a:gridCol w="1296144">
                  <a:extLst>
                    <a:ext uri="{9D8B030D-6E8A-4147-A177-3AD203B41FA5}">
                      <a16:colId xmlns:a16="http://schemas.microsoft.com/office/drawing/2014/main" val="20005"/>
                    </a:ext>
                  </a:extLst>
                </a:gridCol>
                <a:gridCol w="648072">
                  <a:extLst>
                    <a:ext uri="{9D8B030D-6E8A-4147-A177-3AD203B41FA5}">
                      <a16:colId xmlns:a16="http://schemas.microsoft.com/office/drawing/2014/main" val="20006"/>
                    </a:ext>
                  </a:extLst>
                </a:gridCol>
                <a:gridCol w="658416">
                  <a:extLst>
                    <a:ext uri="{9D8B030D-6E8A-4147-A177-3AD203B41FA5}">
                      <a16:colId xmlns:a16="http://schemas.microsoft.com/office/drawing/2014/main" val="20007"/>
                    </a:ext>
                  </a:extLst>
                </a:gridCol>
              </a:tblGrid>
              <a:tr h="288032">
                <a:tc>
                  <a:txBody>
                    <a:bodyPr/>
                    <a:lstStyle/>
                    <a:p>
                      <a:r>
                        <a:rPr lang="nb-NO" sz="1100" dirty="0"/>
                        <a:t>Uke</a:t>
                      </a:r>
                    </a:p>
                  </a:txBody>
                  <a:tcPr/>
                </a:tc>
                <a:tc>
                  <a:txBody>
                    <a:bodyPr/>
                    <a:lstStyle/>
                    <a:p>
                      <a:r>
                        <a:rPr lang="nb-NO" sz="1100" dirty="0"/>
                        <a:t>Mandag</a:t>
                      </a:r>
                    </a:p>
                  </a:txBody>
                  <a:tcPr/>
                </a:tc>
                <a:tc>
                  <a:txBody>
                    <a:bodyPr/>
                    <a:lstStyle/>
                    <a:p>
                      <a:r>
                        <a:rPr lang="nb-NO" sz="1100" dirty="0"/>
                        <a:t>Tirsdag</a:t>
                      </a:r>
                    </a:p>
                  </a:txBody>
                  <a:tcPr/>
                </a:tc>
                <a:tc>
                  <a:txBody>
                    <a:bodyPr/>
                    <a:lstStyle/>
                    <a:p>
                      <a:r>
                        <a:rPr lang="nb-NO" sz="1100" dirty="0"/>
                        <a:t>Onsdag</a:t>
                      </a:r>
                    </a:p>
                  </a:txBody>
                  <a:tcPr/>
                </a:tc>
                <a:tc>
                  <a:txBody>
                    <a:bodyPr/>
                    <a:lstStyle/>
                    <a:p>
                      <a:r>
                        <a:rPr lang="nb-NO" sz="1100" dirty="0"/>
                        <a:t>Torsdag</a:t>
                      </a:r>
                    </a:p>
                  </a:txBody>
                  <a:tcPr/>
                </a:tc>
                <a:tc>
                  <a:txBody>
                    <a:bodyPr/>
                    <a:lstStyle/>
                    <a:p>
                      <a:r>
                        <a:rPr lang="nb-NO" sz="1100" dirty="0"/>
                        <a:t>Fredag</a:t>
                      </a:r>
                    </a:p>
                  </a:txBody>
                  <a:tcPr/>
                </a:tc>
                <a:tc>
                  <a:txBody>
                    <a:bodyPr/>
                    <a:lstStyle/>
                    <a:p>
                      <a:r>
                        <a:rPr lang="nb-NO" sz="1100" dirty="0"/>
                        <a:t>Lørdag</a:t>
                      </a:r>
                    </a:p>
                  </a:txBody>
                  <a:tcPr/>
                </a:tc>
                <a:tc>
                  <a:txBody>
                    <a:bodyPr/>
                    <a:lstStyle/>
                    <a:p>
                      <a:r>
                        <a:rPr lang="nb-NO" sz="1100" dirty="0"/>
                        <a:t>Søndag</a:t>
                      </a:r>
                    </a:p>
                  </a:txBody>
                  <a:tcPr/>
                </a:tc>
                <a:extLst>
                  <a:ext uri="{0D108BD9-81ED-4DB2-BD59-A6C34878D82A}">
                    <a16:rowId xmlns:a16="http://schemas.microsoft.com/office/drawing/2014/main" val="10000"/>
                  </a:ext>
                </a:extLst>
              </a:tr>
              <a:tr h="1008112">
                <a:tc>
                  <a:txBody>
                    <a:bodyPr/>
                    <a:lstStyle/>
                    <a:p>
                      <a:r>
                        <a:rPr lang="nb-NO" sz="1050" dirty="0"/>
                        <a:t>31</a:t>
                      </a:r>
                    </a:p>
                  </a:txBody>
                  <a:tcPr/>
                </a:tc>
                <a:tc>
                  <a:txBody>
                    <a:bodyPr/>
                    <a:lstStyle/>
                    <a:p>
                      <a:endParaRPr lang="nb-NO" sz="1050" dirty="0"/>
                    </a:p>
                  </a:txBody>
                  <a:tcPr/>
                </a:tc>
                <a:tc>
                  <a:txBody>
                    <a:bodyPr/>
                    <a:lstStyle/>
                    <a:p>
                      <a:endParaRPr lang="nb-NO" sz="1050" dirty="0"/>
                    </a:p>
                  </a:txBody>
                  <a:tcPr/>
                </a:tc>
                <a:tc>
                  <a:txBody>
                    <a:bodyPr/>
                    <a:lstStyle/>
                    <a:p>
                      <a:r>
                        <a:rPr lang="nb-NO" sz="1050" dirty="0"/>
                        <a:t>1</a:t>
                      </a:r>
                    </a:p>
                  </a:txBody>
                  <a:tcPr/>
                </a:tc>
                <a:tc>
                  <a:txBody>
                    <a:bodyPr/>
                    <a:lstStyle/>
                    <a:p>
                      <a:r>
                        <a:rPr lang="nb-NO" sz="1050" dirty="0"/>
                        <a:t>2</a:t>
                      </a:r>
                    </a:p>
                  </a:txBody>
                  <a:tcPr/>
                </a:tc>
                <a:tc>
                  <a:txBody>
                    <a:bodyPr/>
                    <a:lstStyle/>
                    <a:p>
                      <a:r>
                        <a:rPr lang="nb-NO" sz="1050" dirty="0"/>
                        <a:t>3</a:t>
                      </a:r>
                    </a:p>
                  </a:txBody>
                  <a:tcPr/>
                </a:tc>
                <a:tc>
                  <a:txBody>
                    <a:bodyPr/>
                    <a:lstStyle/>
                    <a:p>
                      <a:r>
                        <a:rPr lang="nb-NO" sz="1050" dirty="0"/>
                        <a:t>4</a:t>
                      </a:r>
                    </a:p>
                  </a:txBody>
                  <a:tcPr/>
                </a:tc>
                <a:tc>
                  <a:txBody>
                    <a:bodyPr/>
                    <a:lstStyle/>
                    <a:p>
                      <a:r>
                        <a:rPr lang="nb-NO" sz="1050" dirty="0"/>
                        <a:t>5</a:t>
                      </a:r>
                    </a:p>
                  </a:txBody>
                  <a:tcPr/>
                </a:tc>
                <a:extLst>
                  <a:ext uri="{0D108BD9-81ED-4DB2-BD59-A6C34878D82A}">
                    <a16:rowId xmlns:a16="http://schemas.microsoft.com/office/drawing/2014/main" val="10001"/>
                  </a:ext>
                </a:extLst>
              </a:tr>
              <a:tr h="942873">
                <a:tc>
                  <a:txBody>
                    <a:bodyPr/>
                    <a:lstStyle/>
                    <a:p>
                      <a:r>
                        <a:rPr lang="nb-NO" sz="1050" dirty="0"/>
                        <a:t>32</a:t>
                      </a:r>
                    </a:p>
                  </a:txBody>
                  <a:tcPr/>
                </a:tc>
                <a:tc>
                  <a:txBody>
                    <a:bodyPr/>
                    <a:lstStyle/>
                    <a:p>
                      <a:r>
                        <a:rPr lang="nb-NO" sz="1050" dirty="0"/>
                        <a:t>6</a:t>
                      </a:r>
                    </a:p>
                  </a:txBody>
                  <a:tcPr/>
                </a:tc>
                <a:tc>
                  <a:txBody>
                    <a:bodyPr/>
                    <a:lstStyle/>
                    <a:p>
                      <a:r>
                        <a:rPr lang="nb-NO" sz="1050" dirty="0"/>
                        <a:t>7</a:t>
                      </a:r>
                    </a:p>
                  </a:txBody>
                  <a:tcPr/>
                </a:tc>
                <a:tc>
                  <a:txBody>
                    <a:bodyPr/>
                    <a:lstStyle/>
                    <a:p>
                      <a:r>
                        <a:rPr lang="nb-NO" sz="1050" dirty="0"/>
                        <a:t>8</a:t>
                      </a:r>
                    </a:p>
                  </a:txBody>
                  <a:tcPr/>
                </a:tc>
                <a:tc>
                  <a:txBody>
                    <a:bodyPr/>
                    <a:lstStyle/>
                    <a:p>
                      <a:r>
                        <a:rPr lang="nb-NO" sz="1050" dirty="0"/>
                        <a:t>9</a:t>
                      </a:r>
                    </a:p>
                  </a:txBody>
                  <a:tcPr/>
                </a:tc>
                <a:tc>
                  <a:txBody>
                    <a:bodyPr/>
                    <a:lstStyle/>
                    <a:p>
                      <a:r>
                        <a:rPr lang="nb-NO" sz="1050" dirty="0"/>
                        <a:t>10</a:t>
                      </a:r>
                    </a:p>
                  </a:txBody>
                  <a:tcPr/>
                </a:tc>
                <a:tc>
                  <a:txBody>
                    <a:bodyPr/>
                    <a:lstStyle/>
                    <a:p>
                      <a:r>
                        <a:rPr lang="nb-NO" sz="1050" dirty="0"/>
                        <a:t>11</a:t>
                      </a:r>
                    </a:p>
                  </a:txBody>
                  <a:tcPr/>
                </a:tc>
                <a:tc>
                  <a:txBody>
                    <a:bodyPr/>
                    <a:lstStyle/>
                    <a:p>
                      <a:r>
                        <a:rPr lang="nb-NO" sz="1050" dirty="0"/>
                        <a:t>12</a:t>
                      </a:r>
                    </a:p>
                  </a:txBody>
                  <a:tcPr/>
                </a:tc>
                <a:extLst>
                  <a:ext uri="{0D108BD9-81ED-4DB2-BD59-A6C34878D82A}">
                    <a16:rowId xmlns:a16="http://schemas.microsoft.com/office/drawing/2014/main" val="10002"/>
                  </a:ext>
                </a:extLst>
              </a:tr>
              <a:tr h="942873">
                <a:tc>
                  <a:txBody>
                    <a:bodyPr/>
                    <a:lstStyle/>
                    <a:p>
                      <a:r>
                        <a:rPr lang="nb-NO" sz="1050" dirty="0"/>
                        <a:t>33</a:t>
                      </a:r>
                    </a:p>
                  </a:txBody>
                  <a:tcPr/>
                </a:tc>
                <a:tc>
                  <a:txBody>
                    <a:bodyPr/>
                    <a:lstStyle/>
                    <a:p>
                      <a:r>
                        <a:rPr lang="nb-NO" sz="1050" dirty="0"/>
                        <a:t>13</a:t>
                      </a:r>
                    </a:p>
                    <a:p>
                      <a:endParaRPr lang="nb-NO" sz="1050" dirty="0"/>
                    </a:p>
                  </a:txBody>
                  <a:tcPr/>
                </a:tc>
                <a:tc>
                  <a:txBody>
                    <a:bodyPr/>
                    <a:lstStyle/>
                    <a:p>
                      <a:r>
                        <a:rPr lang="nb-NO" sz="1050" dirty="0"/>
                        <a:t>14</a:t>
                      </a:r>
                    </a:p>
                  </a:txBody>
                  <a:tcPr/>
                </a:tc>
                <a:tc>
                  <a:txBody>
                    <a:bodyPr/>
                    <a:lstStyle/>
                    <a:p>
                      <a:r>
                        <a:rPr lang="nb-NO" sz="1050" dirty="0"/>
                        <a:t>15</a:t>
                      </a:r>
                    </a:p>
                    <a:p>
                      <a:pPr marL="0" marR="0" lvl="0" indent="0" algn="l" defTabSz="685800" rtl="0" eaLnBrk="1" fontAlgn="auto" latinLnBrk="0" hangingPunct="1">
                        <a:lnSpc>
                          <a:spcPct val="100000"/>
                        </a:lnSpc>
                        <a:spcBef>
                          <a:spcPts val="0"/>
                        </a:spcBef>
                        <a:spcAft>
                          <a:spcPts val="0"/>
                        </a:spcAft>
                        <a:buClrTx/>
                        <a:buSzTx/>
                        <a:buFontTx/>
                        <a:buNone/>
                        <a:tabLst/>
                        <a:defRPr/>
                      </a:pPr>
                      <a:r>
                        <a:rPr lang="nb-NO" sz="1050" dirty="0"/>
                        <a:t>Velkommen til nytt barnehageår!</a:t>
                      </a:r>
                    </a:p>
                    <a:p>
                      <a:endParaRPr lang="nb-NO" sz="1050" dirty="0"/>
                    </a:p>
                  </a:txBody>
                  <a:tcPr/>
                </a:tc>
                <a:tc>
                  <a:txBody>
                    <a:bodyPr/>
                    <a:lstStyle/>
                    <a:p>
                      <a:r>
                        <a:rPr lang="nb-NO" sz="1050" dirty="0"/>
                        <a:t>16</a:t>
                      </a:r>
                    </a:p>
                    <a:p>
                      <a:endParaRPr lang="nb-NO" sz="1050" dirty="0"/>
                    </a:p>
                  </a:txBody>
                  <a:tcPr/>
                </a:tc>
                <a:tc>
                  <a:txBody>
                    <a:bodyPr/>
                    <a:lstStyle/>
                    <a:p>
                      <a:r>
                        <a:rPr lang="nb-NO" sz="1050" dirty="0"/>
                        <a:t>17</a:t>
                      </a:r>
                    </a:p>
                    <a:p>
                      <a:endParaRPr lang="nb-NO" sz="1050" dirty="0"/>
                    </a:p>
                    <a:p>
                      <a:r>
                        <a:rPr lang="nb-NO" sz="1050" b="1" dirty="0">
                          <a:solidFill>
                            <a:srgbClr val="FF0000"/>
                          </a:solidFill>
                        </a:rPr>
                        <a:t>Planleggingsdag</a:t>
                      </a:r>
                      <a:r>
                        <a:rPr lang="nb-NO" sz="1050" b="0" baseline="0" dirty="0">
                          <a:solidFill>
                            <a:schemeClr val="dk1"/>
                          </a:solidFill>
                        </a:rPr>
                        <a:t> – b</a:t>
                      </a:r>
                      <a:r>
                        <a:rPr lang="nb-NO" sz="1050" baseline="0" dirty="0"/>
                        <a:t>arnehagen stengt</a:t>
                      </a:r>
                      <a:endParaRPr lang="nb-NO" sz="1050" dirty="0"/>
                    </a:p>
                  </a:txBody>
                  <a:tcPr/>
                </a:tc>
                <a:tc>
                  <a:txBody>
                    <a:bodyPr/>
                    <a:lstStyle/>
                    <a:p>
                      <a:r>
                        <a:rPr lang="nb-NO" sz="1050" dirty="0"/>
                        <a:t>18</a:t>
                      </a:r>
                    </a:p>
                  </a:txBody>
                  <a:tcPr/>
                </a:tc>
                <a:tc>
                  <a:txBody>
                    <a:bodyPr/>
                    <a:lstStyle/>
                    <a:p>
                      <a:r>
                        <a:rPr lang="nb-NO" sz="1050" dirty="0"/>
                        <a:t>19</a:t>
                      </a:r>
                    </a:p>
                  </a:txBody>
                  <a:tcPr/>
                </a:tc>
                <a:extLst>
                  <a:ext uri="{0D108BD9-81ED-4DB2-BD59-A6C34878D82A}">
                    <a16:rowId xmlns:a16="http://schemas.microsoft.com/office/drawing/2014/main" val="10003"/>
                  </a:ext>
                </a:extLst>
              </a:tr>
              <a:tr h="942873">
                <a:tc>
                  <a:txBody>
                    <a:bodyPr/>
                    <a:lstStyle/>
                    <a:p>
                      <a:r>
                        <a:rPr lang="nb-NO" sz="1050" dirty="0"/>
                        <a:t>34</a:t>
                      </a:r>
                    </a:p>
                  </a:txBody>
                  <a:tcPr/>
                </a:tc>
                <a:tc>
                  <a:txBody>
                    <a:bodyPr/>
                    <a:lstStyle/>
                    <a:p>
                      <a:r>
                        <a:rPr lang="nb-NO" sz="1050" dirty="0"/>
                        <a:t>20</a:t>
                      </a:r>
                    </a:p>
                    <a:p>
                      <a:endParaRPr lang="nb-NO" sz="1050" dirty="0"/>
                    </a:p>
                  </a:txBody>
                  <a:tcPr/>
                </a:tc>
                <a:tc>
                  <a:txBody>
                    <a:bodyPr/>
                    <a:lstStyle/>
                    <a:p>
                      <a:r>
                        <a:rPr lang="nb-NO" sz="1050" dirty="0"/>
                        <a:t>21</a:t>
                      </a:r>
                    </a:p>
                  </a:txBody>
                  <a:tcPr/>
                </a:tc>
                <a:tc>
                  <a:txBody>
                    <a:bodyPr/>
                    <a:lstStyle/>
                    <a:p>
                      <a:r>
                        <a:rPr lang="nb-NO" sz="1050" dirty="0"/>
                        <a:t>22</a:t>
                      </a:r>
                    </a:p>
                  </a:txBody>
                  <a:tcPr/>
                </a:tc>
                <a:tc>
                  <a:txBody>
                    <a:bodyPr/>
                    <a:lstStyle/>
                    <a:p>
                      <a:r>
                        <a:rPr lang="nb-NO" sz="1050" dirty="0"/>
                        <a:t>23</a:t>
                      </a:r>
                    </a:p>
                  </a:txBody>
                  <a:tcPr/>
                </a:tc>
                <a:tc>
                  <a:txBody>
                    <a:bodyPr/>
                    <a:lstStyle/>
                    <a:p>
                      <a:r>
                        <a:rPr lang="nb-NO" sz="1050" dirty="0"/>
                        <a:t>24</a:t>
                      </a:r>
                    </a:p>
                  </a:txBody>
                  <a:tcPr/>
                </a:tc>
                <a:tc>
                  <a:txBody>
                    <a:bodyPr/>
                    <a:lstStyle/>
                    <a:p>
                      <a:r>
                        <a:rPr lang="nb-NO" sz="1050" dirty="0"/>
                        <a:t>25</a:t>
                      </a:r>
                    </a:p>
                  </a:txBody>
                  <a:tcPr/>
                </a:tc>
                <a:tc>
                  <a:txBody>
                    <a:bodyPr/>
                    <a:lstStyle/>
                    <a:p>
                      <a:r>
                        <a:rPr lang="nb-NO" sz="1050" dirty="0"/>
                        <a:t>26</a:t>
                      </a:r>
                    </a:p>
                  </a:txBody>
                  <a:tcPr/>
                </a:tc>
                <a:extLst>
                  <a:ext uri="{0D108BD9-81ED-4DB2-BD59-A6C34878D82A}">
                    <a16:rowId xmlns:a16="http://schemas.microsoft.com/office/drawing/2014/main" val="10004"/>
                  </a:ext>
                </a:extLst>
              </a:tr>
              <a:tr h="971037">
                <a:tc>
                  <a:txBody>
                    <a:bodyPr/>
                    <a:lstStyle/>
                    <a:p>
                      <a:r>
                        <a:rPr lang="nb-NO" sz="1050" dirty="0"/>
                        <a:t>35</a:t>
                      </a:r>
                    </a:p>
                  </a:txBody>
                  <a:tcPr/>
                </a:tc>
                <a:tc>
                  <a:txBody>
                    <a:bodyPr/>
                    <a:lstStyle/>
                    <a:p>
                      <a:r>
                        <a:rPr lang="nb-NO" sz="1050" dirty="0"/>
                        <a:t>27</a:t>
                      </a:r>
                    </a:p>
                  </a:txBody>
                  <a:tcPr/>
                </a:tc>
                <a:tc>
                  <a:txBody>
                    <a:bodyPr/>
                    <a:lstStyle/>
                    <a:p>
                      <a:r>
                        <a:rPr lang="nb-NO" sz="1050" dirty="0"/>
                        <a:t>28</a:t>
                      </a:r>
                    </a:p>
                  </a:txBody>
                  <a:tcPr/>
                </a:tc>
                <a:tc>
                  <a:txBody>
                    <a:bodyPr/>
                    <a:lstStyle/>
                    <a:p>
                      <a:r>
                        <a:rPr lang="nb-NO" sz="1050" dirty="0"/>
                        <a:t>29</a:t>
                      </a:r>
                    </a:p>
                  </a:txBody>
                  <a:tcPr/>
                </a:tc>
                <a:tc>
                  <a:txBody>
                    <a:bodyPr/>
                    <a:lstStyle/>
                    <a:p>
                      <a:r>
                        <a:rPr lang="nb-NO" sz="1050" dirty="0"/>
                        <a:t>30</a:t>
                      </a:r>
                    </a:p>
                  </a:txBody>
                  <a:tcPr/>
                </a:tc>
                <a:tc>
                  <a:txBody>
                    <a:bodyPr/>
                    <a:lstStyle/>
                    <a:p>
                      <a:r>
                        <a:rPr lang="nb-NO" sz="1050" dirty="0"/>
                        <a:t>31</a:t>
                      </a:r>
                    </a:p>
                  </a:txBody>
                  <a:tcPr/>
                </a:tc>
                <a:tc>
                  <a:txBody>
                    <a:bodyPr/>
                    <a:lstStyle/>
                    <a:p>
                      <a:endParaRPr lang="nb-NO" sz="1050" dirty="0"/>
                    </a:p>
                  </a:txBody>
                  <a:tcPr/>
                </a:tc>
                <a:tc>
                  <a:txBody>
                    <a:bodyPr/>
                    <a:lstStyle/>
                    <a:p>
                      <a:endParaRPr lang="nb-NO" sz="1050" dirty="0"/>
                    </a:p>
                  </a:txBody>
                  <a:tcPr/>
                </a:tc>
                <a:extLst>
                  <a:ext uri="{0D108BD9-81ED-4DB2-BD59-A6C34878D82A}">
                    <a16:rowId xmlns:a16="http://schemas.microsoft.com/office/drawing/2014/main" val="10005"/>
                  </a:ext>
                </a:extLst>
              </a:tr>
            </a:tbl>
          </a:graphicData>
        </a:graphic>
      </p:graphicFrame>
      <p:pic>
        <p:nvPicPr>
          <p:cNvPr id="3074" name="Picture 2" descr="C:\Users\Tusenfryd\AppData\Local\Microsoft\Windows\Temporary Internet Files\Content.IE5\26Q2CLB2\MC900413444[1].wmf"/>
          <p:cNvPicPr>
            <a:picLocks noChangeAspect="1" noChangeArrowheads="1"/>
          </p:cNvPicPr>
          <p:nvPr/>
        </p:nvPicPr>
        <p:blipFill>
          <a:blip r:embed="rId2" cstate="print"/>
          <a:srcRect/>
          <a:stretch>
            <a:fillRect/>
          </a:stretch>
        </p:blipFill>
        <p:spPr bwMode="auto">
          <a:xfrm>
            <a:off x="5436096" y="242261"/>
            <a:ext cx="690884" cy="570242"/>
          </a:xfrm>
          <a:prstGeom prst="rect">
            <a:avLst/>
          </a:prstGeom>
          <a:noFill/>
        </p:spPr>
      </p:pic>
      <p:pic>
        <p:nvPicPr>
          <p:cNvPr id="3075" name="Picture 3" descr="C:\Users\Tusenfryd\AppData\Local\Microsoft\Windows\Temporary Internet Files\Content.IE5\26Q2CLB2\MC900429815[1].wmf"/>
          <p:cNvPicPr>
            <a:picLocks noChangeAspect="1" noChangeArrowheads="1"/>
          </p:cNvPicPr>
          <p:nvPr/>
        </p:nvPicPr>
        <p:blipFill>
          <a:blip r:embed="rId3" cstate="print"/>
          <a:srcRect/>
          <a:stretch>
            <a:fillRect/>
          </a:stretch>
        </p:blipFill>
        <p:spPr bwMode="auto">
          <a:xfrm>
            <a:off x="4347778" y="3573016"/>
            <a:ext cx="448444" cy="433586"/>
          </a:xfrm>
          <a:prstGeom prst="rect">
            <a:avLst/>
          </a:prstGeom>
          <a:noFill/>
        </p:spPr>
      </p:pic>
    </p:spTree>
  </p:cSld>
  <p:clrMapOvr>
    <a:masterClrMapping/>
  </p:clrMapOvr>
</p:sld>
</file>

<file path=ppt/theme/theme1.xml><?xml version="1.0" encoding="utf-8"?>
<a:theme xmlns:a="http://schemas.openxmlformats.org/drawingml/2006/main" name="Basis">
  <a:themeElements>
    <a:clrScheme name="Rulletekst">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C60FF4160C93964A95AEC3E0F9B4AEA6" ma:contentTypeVersion="0" ma:contentTypeDescription="Opprett et nytt dokument." ma:contentTypeScope="" ma:versionID="4df4cf388a3ed12dd90163776cb3bc22">
  <xsd:schema xmlns:xsd="http://www.w3.org/2001/XMLSchema" xmlns:xs="http://www.w3.org/2001/XMLSchema" xmlns:p="http://schemas.microsoft.com/office/2006/metadata/properties" targetNamespace="http://schemas.microsoft.com/office/2006/metadata/properties" ma:root="true" ma:fieldsID="080a477da1fd7fbf0f0139d0e78c489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FB01904-47CC-4F5B-8909-F4928C77977E}">
  <ds:schemaRefs>
    <ds:schemaRef ds:uri="http://schemas.microsoft.com/sharepoint/v3/contenttype/forms"/>
  </ds:schemaRefs>
</ds:datastoreItem>
</file>

<file path=customXml/itemProps2.xml><?xml version="1.0" encoding="utf-8"?>
<ds:datastoreItem xmlns:ds="http://schemas.openxmlformats.org/officeDocument/2006/customXml" ds:itemID="{83880404-6169-4F07-A91A-7AB5ABAD40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9625C810-4B54-4BA7-985A-14A924D9A544}">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Basis</Template>
  <TotalTime>7781</TotalTime>
  <Words>4296</Words>
  <Application>Microsoft Office PowerPoint</Application>
  <PresentationFormat>Skjermfremvisning (4:3)</PresentationFormat>
  <Paragraphs>1249</Paragraphs>
  <Slides>31</Slides>
  <Notes>4</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31</vt:i4>
      </vt:variant>
    </vt:vector>
  </HeadingPairs>
  <TitlesOfParts>
    <vt:vector size="37" baseType="lpstr">
      <vt:lpstr>Arial</vt:lpstr>
      <vt:lpstr>Calibri</vt:lpstr>
      <vt:lpstr>Corbel</vt:lpstr>
      <vt:lpstr>Times New Roman</vt:lpstr>
      <vt:lpstr>Wingdings</vt:lpstr>
      <vt:lpstr>Basis</vt:lpstr>
      <vt:lpstr>ÅRSPLAN 2018/2019</vt:lpstr>
      <vt:lpstr>Vi jobber i Byhaugen barnehage</vt:lpstr>
      <vt:lpstr>PowerPoint-presentasjon</vt:lpstr>
      <vt:lpstr>PowerPoint-presentasjon</vt:lpstr>
      <vt:lpstr>Personalutvikling</vt:lpstr>
      <vt:lpstr>Fagområdene i Rammeplanen</vt:lpstr>
      <vt:lpstr>PowerPoint-presentasjon</vt:lpstr>
      <vt:lpstr>+</vt:lpstr>
      <vt:lpstr>August</vt:lpstr>
      <vt:lpstr>PowerPoint-presentasjon</vt:lpstr>
      <vt:lpstr>September</vt:lpstr>
      <vt:lpstr>PowerPoint-presentasjon</vt:lpstr>
      <vt:lpstr>Oktober</vt:lpstr>
      <vt:lpstr>Prosjekt: «Leseglede» </vt:lpstr>
      <vt:lpstr>November</vt:lpstr>
      <vt:lpstr>PowerPoint-presentasjon</vt:lpstr>
      <vt:lpstr>Desember</vt:lpstr>
      <vt:lpstr>PowerPoint-presentasjon</vt:lpstr>
      <vt:lpstr>Januar</vt:lpstr>
      <vt:lpstr>PowerPoint-presentasjon</vt:lpstr>
      <vt:lpstr>Februar</vt:lpstr>
      <vt:lpstr>PowerPoint-presentasjon</vt:lpstr>
      <vt:lpstr>Mars</vt:lpstr>
      <vt:lpstr>      Mobbing i barnehagen         Påske</vt:lpstr>
      <vt:lpstr>April</vt:lpstr>
      <vt:lpstr>PowerPoint-presentasjon</vt:lpstr>
      <vt:lpstr>Mai  </vt:lpstr>
      <vt:lpstr>PowerPoint-presentasjon</vt:lpstr>
      <vt:lpstr>Juni</vt:lpstr>
      <vt:lpstr>PowerPoint-presentasjon</vt:lpstr>
      <vt:lpstr>Juli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Forside</dc:title>
  <dc:creator>Tusenfryd</dc:creator>
  <cp:lastModifiedBy>Bruker</cp:lastModifiedBy>
  <cp:revision>664</cp:revision>
  <cp:lastPrinted>2017-08-29T09:10:16Z</cp:lastPrinted>
  <dcterms:created xsi:type="dcterms:W3CDTF">2012-02-06T09:15:11Z</dcterms:created>
  <dcterms:modified xsi:type="dcterms:W3CDTF">2018-09-17T09:53:20Z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0x010100C60FF4160C93964A95AEC3E0F9B4AEA6</vt:lpwstr>
  </property>
  <property fmtid="{D5CDD505-2E9C-101B-9397-08002B2CF9AE}" pid="3" name="IsMyDocuments">
    <vt:bool>true</vt:bool>
  </property>
</Properties>
</file>